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9" r:id="rId2"/>
    <p:sldId id="317" r:id="rId3"/>
    <p:sldId id="323" r:id="rId4"/>
    <p:sldId id="319" r:id="rId5"/>
    <p:sldId id="260" r:id="rId6"/>
    <p:sldId id="261" r:id="rId7"/>
    <p:sldId id="272" r:id="rId8"/>
    <p:sldId id="310" r:id="rId9"/>
    <p:sldId id="312" r:id="rId10"/>
    <p:sldId id="320" r:id="rId11"/>
    <p:sldId id="264" r:id="rId12"/>
    <p:sldId id="313" r:id="rId13"/>
    <p:sldId id="324" r:id="rId14"/>
    <p:sldId id="325" r:id="rId15"/>
    <p:sldId id="275" r:id="rId16"/>
    <p:sldId id="277" r:id="rId17"/>
    <p:sldId id="279" r:id="rId18"/>
    <p:sldId id="280" r:id="rId19"/>
    <p:sldId id="326" r:id="rId20"/>
    <p:sldId id="298" r:id="rId21"/>
    <p:sldId id="395" r:id="rId22"/>
    <p:sldId id="315" r:id="rId23"/>
  </p:sldIdLst>
  <p:sldSz cx="12192000" cy="6858000"/>
  <p:notesSz cx="6886575" cy="100171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84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-Nabil\Desktop\Classeur%20Priorit&#233;s%20adaptation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PC-Nabil\Desktop\Classeur%20Priorit&#233;s%20adapta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000"/>
              <a:t>Pistes d'action</a:t>
            </a:r>
            <a:r>
              <a:rPr lang="fr-FR" sz="1000" baseline="0"/>
              <a:t>  et leurs prioités selon les paricipants aux enquêtes</a:t>
            </a:r>
            <a:endParaRPr lang="fr-FR" sz="10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9A-4610-B989-4D6F21E0B5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9A-4610-B989-4D6F21E0B5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9A-4610-B989-4D6F21E0B5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9A-4610-B989-4D6F21E0B58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79A-4610-B989-4D6F21E0B58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79A-4610-B989-4D6F21E0B58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79A-4610-B989-4D6F21E0B58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79A-4610-B989-4D6F21E0B58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79A-4610-B989-4D6F21E0B58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79A-4610-B989-4D6F21E0B58F}"/>
              </c:ext>
            </c:extLst>
          </c:dPt>
          <c:dLbls>
            <c:dLbl>
              <c:idx val="0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8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9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solidFill>
                <a:sysClr val="window" lastClr="FFFFFF"/>
              </a:solidFill>
              <a:ln>
                <a:solidFill>
                  <a:srgbClr val="5B9BD5"/>
                </a:solidFill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Feuil1!$B$5:$B$14</c:f>
              <c:strCache>
                <c:ptCount val="10"/>
                <c:pt idx="0">
                  <c:v>Intégration de nouvelles cultures plus adaptées (historiquement non présentes en IDF)</c:v>
                </c:pt>
                <c:pt idx="1">
                  <c:v>Utilisation de variétés plus adaptées pour les cultures historiques</c:v>
                </c:pt>
                <c:pt idx="2">
                  <c:v>Modification des calendriers de cultures</c:v>
                </c:pt>
                <c:pt idx="3">
                  <c:v>Approches techniques innovantes pour gérer la pression en bioagresseurs</c:v>
                </c:pt>
                <c:pt idx="4">
                  <c:v>Associations de cultures</c:v>
                </c:pt>
                <c:pt idx="5">
                  <c:v>Agroforesterie</c:v>
                </c:pt>
                <c:pt idx="6">
                  <c:v>Approfondissement des connaissances sur la physiologie des plantes</c:v>
                </c:pt>
                <c:pt idx="7">
                  <c:v>Mieux gérer les ressources en eau via des pratiques agronomiques (structure du sol, couverts végétaux, paillage etc. )</c:v>
                </c:pt>
                <c:pt idx="8">
                  <c:v>Mieux gérer les ressources via des systèmes d’irrigation ou d’aération plus efficients</c:v>
                </c:pt>
                <c:pt idx="9">
                  <c:v>Développer des solutions de captage et stockage de l’eau (ex : bassins)</c:v>
                </c:pt>
              </c:strCache>
            </c:strRef>
          </c:cat>
          <c:val>
            <c:numRef>
              <c:f>Feuil1!$C$5:$C$14</c:f>
              <c:numCache>
                <c:formatCode>General</c:formatCode>
                <c:ptCount val="10"/>
                <c:pt idx="0">
                  <c:v>9</c:v>
                </c:pt>
                <c:pt idx="1">
                  <c:v>14</c:v>
                </c:pt>
                <c:pt idx="2">
                  <c:v>7</c:v>
                </c:pt>
                <c:pt idx="3">
                  <c:v>5</c:v>
                </c:pt>
                <c:pt idx="4">
                  <c:v>7</c:v>
                </c:pt>
                <c:pt idx="5">
                  <c:v>7</c:v>
                </c:pt>
                <c:pt idx="6">
                  <c:v>8</c:v>
                </c:pt>
                <c:pt idx="7">
                  <c:v>17</c:v>
                </c:pt>
                <c:pt idx="8">
                  <c:v>16</c:v>
                </c:pt>
                <c:pt idx="9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B79A-4610-B989-4D6F21E0B58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328774690438901"/>
          <c:y val="0.1210214258232675"/>
          <c:w val="0.39949465443046894"/>
          <c:h val="0.811531255458311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dirty="0"/>
              <a:t>Rapport prioritaire/non-prioritaire par piste d'actions</a:t>
            </a:r>
          </a:p>
        </c:rich>
      </c:tx>
      <c:layout>
        <c:manualLayout>
          <c:xMode val="edge"/>
          <c:yMode val="edge"/>
          <c:x val="0.2990876688908593"/>
          <c:y val="3.464744121248463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Pistes prioritaires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Feuil1!$B$5:$B$14</c:f>
              <c:strCache>
                <c:ptCount val="10"/>
                <c:pt idx="0">
                  <c:v>Intégration de nouvelles cultures plus adaptées (historiquement non présentes en IDF)</c:v>
                </c:pt>
                <c:pt idx="1">
                  <c:v>Utilisation de variétés plus adaptées pour les cultures historiques</c:v>
                </c:pt>
                <c:pt idx="2">
                  <c:v>Modification des calendriers de cultures</c:v>
                </c:pt>
                <c:pt idx="3">
                  <c:v>Approches techniques innovantes pour gérer la pression en bioagresseurs</c:v>
                </c:pt>
                <c:pt idx="4">
                  <c:v>Associations de cultures</c:v>
                </c:pt>
                <c:pt idx="5">
                  <c:v>Agroforesterie</c:v>
                </c:pt>
                <c:pt idx="6">
                  <c:v>Approfondissement des connaissances sur la physiologie des plantes</c:v>
                </c:pt>
                <c:pt idx="7">
                  <c:v>Mieux gérer les ressources en eau via des pratiques agronomiques (structure du sol, couverts végétaux, paillage etc. )</c:v>
                </c:pt>
                <c:pt idx="8">
                  <c:v>Mieux gérer les ressources via des systèmes d’irrigation ou d’aération plus efficients</c:v>
                </c:pt>
                <c:pt idx="9">
                  <c:v>Développer des solutions de captage et stockage de l’eau (ex : bassins)</c:v>
                </c:pt>
              </c:strCache>
            </c:strRef>
          </c:cat>
          <c:val>
            <c:numRef>
              <c:f>Feuil1!$C$5:$C$14</c:f>
              <c:numCache>
                <c:formatCode>General</c:formatCode>
                <c:ptCount val="10"/>
                <c:pt idx="0">
                  <c:v>9</c:v>
                </c:pt>
                <c:pt idx="1">
                  <c:v>14</c:v>
                </c:pt>
                <c:pt idx="2">
                  <c:v>7</c:v>
                </c:pt>
                <c:pt idx="3">
                  <c:v>5</c:v>
                </c:pt>
                <c:pt idx="4">
                  <c:v>7</c:v>
                </c:pt>
                <c:pt idx="5">
                  <c:v>7</c:v>
                </c:pt>
                <c:pt idx="6">
                  <c:v>8</c:v>
                </c:pt>
                <c:pt idx="7">
                  <c:v>17</c:v>
                </c:pt>
                <c:pt idx="8">
                  <c:v>16</c:v>
                </c:pt>
                <c:pt idx="9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44-48C1-B113-1D2D5612FD0B}"/>
            </c:ext>
          </c:extLst>
        </c:ser>
        <c:ser>
          <c:idx val="1"/>
          <c:order val="1"/>
          <c:tx>
            <c:v>Pistes non prioritaires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Feuil1!$B$5:$B$14</c:f>
              <c:strCache>
                <c:ptCount val="10"/>
                <c:pt idx="0">
                  <c:v>Intégration de nouvelles cultures plus adaptées (historiquement non présentes en IDF)</c:v>
                </c:pt>
                <c:pt idx="1">
                  <c:v>Utilisation de variétés plus adaptées pour les cultures historiques</c:v>
                </c:pt>
                <c:pt idx="2">
                  <c:v>Modification des calendriers de cultures</c:v>
                </c:pt>
                <c:pt idx="3">
                  <c:v>Approches techniques innovantes pour gérer la pression en bioagresseurs</c:v>
                </c:pt>
                <c:pt idx="4">
                  <c:v>Associations de cultures</c:v>
                </c:pt>
                <c:pt idx="5">
                  <c:v>Agroforesterie</c:v>
                </c:pt>
                <c:pt idx="6">
                  <c:v>Approfondissement des connaissances sur la physiologie des plantes</c:v>
                </c:pt>
                <c:pt idx="7">
                  <c:v>Mieux gérer les ressources en eau via des pratiques agronomiques (structure du sol, couverts végétaux, paillage etc. )</c:v>
                </c:pt>
                <c:pt idx="8">
                  <c:v>Mieux gérer les ressources via des systèmes d’irrigation ou d’aération plus efficients</c:v>
                </c:pt>
                <c:pt idx="9">
                  <c:v>Développer des solutions de captage et stockage de l’eau (ex : bassins)</c:v>
                </c:pt>
              </c:strCache>
            </c:strRef>
          </c:cat>
          <c:val>
            <c:numRef>
              <c:f>Feuil1!$D$5:$D$14</c:f>
              <c:numCache>
                <c:formatCode>General</c:formatCode>
                <c:ptCount val="10"/>
                <c:pt idx="0">
                  <c:v>8</c:v>
                </c:pt>
                <c:pt idx="1">
                  <c:v>3</c:v>
                </c:pt>
                <c:pt idx="2">
                  <c:v>10</c:v>
                </c:pt>
                <c:pt idx="3">
                  <c:v>12</c:v>
                </c:pt>
                <c:pt idx="4">
                  <c:v>10</c:v>
                </c:pt>
                <c:pt idx="5">
                  <c:v>10</c:v>
                </c:pt>
                <c:pt idx="6">
                  <c:v>9</c:v>
                </c:pt>
                <c:pt idx="8">
                  <c:v>1</c:v>
                </c:pt>
                <c:pt idx="9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44-48C1-B113-1D2D5612F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848448"/>
        <c:axId val="175858432"/>
      </c:barChart>
      <c:catAx>
        <c:axId val="175848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5858432"/>
        <c:crosses val="autoZero"/>
        <c:auto val="1"/>
        <c:lblAlgn val="ctr"/>
        <c:lblOffset val="100"/>
        <c:noMultiLvlLbl val="0"/>
      </c:catAx>
      <c:valAx>
        <c:axId val="175858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584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500" cy="50165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0488" y="0"/>
            <a:ext cx="2984500" cy="50165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44919972-DFA7-468B-90EE-474659F8937D}" type="datetimeFigureOut">
              <a:rPr lang="fr-FR" smtClean="0"/>
              <a:t>04/04/2024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513889"/>
            <a:ext cx="2984500" cy="50165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0488" y="9513889"/>
            <a:ext cx="2984500" cy="50165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54923803-4FCC-434D-A02C-16C58B894B5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6778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77" tIns="48289" rIns="96577" bIns="48289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0800" y="0"/>
            <a:ext cx="2984183" cy="502596"/>
          </a:xfrm>
          <a:prstGeom prst="rect">
            <a:avLst/>
          </a:prstGeom>
        </p:spPr>
        <p:txBody>
          <a:bodyPr vert="horz" lIns="96577" tIns="48289" rIns="96577" bIns="48289" rtlCol="0"/>
          <a:lstStyle>
            <a:lvl1pPr algn="r">
              <a:defRPr sz="1300"/>
            </a:lvl1pPr>
          </a:lstStyle>
          <a:p>
            <a:fld id="{B9280342-09F6-47CE-90A6-4F6C7D4A8C3C}" type="datetimeFigureOut">
              <a:rPr lang="fr-FR" smtClean="0"/>
              <a:t>04/04/2024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7100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77" tIns="48289" rIns="96577" bIns="48289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658" y="4820742"/>
            <a:ext cx="5509260" cy="3944243"/>
          </a:xfrm>
          <a:prstGeom prst="rect">
            <a:avLst/>
          </a:prstGeom>
        </p:spPr>
        <p:txBody>
          <a:bodyPr vert="horz" lIns="96577" tIns="48289" rIns="96577" bIns="48289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6577" tIns="48289" rIns="96577" bIns="48289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0800" y="9514531"/>
            <a:ext cx="2984183" cy="502595"/>
          </a:xfrm>
          <a:prstGeom prst="rect">
            <a:avLst/>
          </a:prstGeom>
        </p:spPr>
        <p:txBody>
          <a:bodyPr vert="horz" lIns="96577" tIns="48289" rIns="96577" bIns="48289" rtlCol="0" anchor="b"/>
          <a:lstStyle>
            <a:lvl1pPr algn="r">
              <a:defRPr sz="1300"/>
            </a:lvl1pPr>
          </a:lstStyle>
          <a:p>
            <a:fld id="{567BE55F-FD80-47AF-9984-508DCAFF399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223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7025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8658" y="4758135"/>
            <a:ext cx="5509260" cy="4507706"/>
          </a:xfrm>
          <a:prstGeom prst="rect">
            <a:avLst/>
          </a:prstGeom>
        </p:spPr>
        <p:txBody>
          <a:bodyPr spcFirstLastPara="1" wrap="square" lIns="96562" tIns="96562" rIns="96562" bIns="965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7165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2525"/>
            <a:ext cx="5534025" cy="3113088"/>
          </a:xfrm>
          <a:prstGeom prst="rect">
            <a:avLst/>
          </a:prstGeom>
          <a:ln w="0">
            <a:noFill/>
          </a:ln>
        </p:spPr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694607" y="4439335"/>
            <a:ext cx="5556488" cy="3631654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spc="-1">
              <a:latin typeface="Arial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 type="sldNum"/>
          </p:nvPr>
        </p:nvSpPr>
        <p:spPr>
          <a:xfrm>
            <a:off x="3934646" y="8761729"/>
            <a:ext cx="3009597" cy="46231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B52421E6-839F-450B-9EC6-B48D0B08E7BB}" type="slidenum">
              <a:rPr lang="fr-FR" sz="1200" spc="-1">
                <a:solidFill>
                  <a:srgbClr val="000000"/>
                </a:solidFill>
              </a:rPr>
              <a:t>5</a:t>
            </a:fld>
            <a:endParaRPr lang="fr-FR" sz="1200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2525"/>
            <a:ext cx="5534025" cy="3113088"/>
          </a:xfrm>
          <a:prstGeom prst="rect">
            <a:avLst/>
          </a:prstGeom>
          <a:ln w="0">
            <a:noFill/>
          </a:ln>
        </p:spPr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694607" y="4439335"/>
            <a:ext cx="5556488" cy="3631654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spc="-1"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sldNum"/>
          </p:nvPr>
        </p:nvSpPr>
        <p:spPr>
          <a:xfrm>
            <a:off x="3934646" y="8761729"/>
            <a:ext cx="3009597" cy="46231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CDEA9CBA-C327-47B0-9CBD-A2C55A63E767}" type="slidenum">
              <a:rPr lang="fr-FR" sz="1200" spc="-1">
                <a:solidFill>
                  <a:srgbClr val="000000"/>
                </a:solidFill>
              </a:rPr>
              <a:t>6</a:t>
            </a:fld>
            <a:endParaRPr lang="fr-FR" sz="1200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8258dedb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2150"/>
            <a:ext cx="6148387" cy="3459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8258dedbc_0_48:notes"/>
          <p:cNvSpPr txBox="1">
            <a:spLocks noGrp="1"/>
          </p:cNvSpPr>
          <p:nvPr>
            <p:ph type="body" idx="1"/>
          </p:nvPr>
        </p:nvSpPr>
        <p:spPr>
          <a:xfrm>
            <a:off x="694607" y="4381591"/>
            <a:ext cx="5556853" cy="4150981"/>
          </a:xfrm>
          <a:prstGeom prst="rect">
            <a:avLst/>
          </a:prstGeom>
        </p:spPr>
        <p:txBody>
          <a:bodyPr spcFirstLastPara="1" wrap="square" lIns="92376" tIns="92376" rIns="92376" bIns="92376" anchor="t" anchorCtr="0">
            <a:noAutofit/>
          </a:bodyPr>
          <a:lstStyle/>
          <a:p>
            <a:r>
              <a:rPr lang="fr-FR" dirty="0"/>
              <a:t>En bloc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80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2525"/>
            <a:ext cx="5534025" cy="3113088"/>
          </a:xfrm>
          <a:prstGeom prst="rect">
            <a:avLst/>
          </a:prstGeom>
          <a:ln w="0">
            <a:noFill/>
          </a:ln>
        </p:spPr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694607" y="4439335"/>
            <a:ext cx="5556488" cy="3631654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spc="-1">
              <a:latin typeface="Arial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 type="sldNum"/>
          </p:nvPr>
        </p:nvSpPr>
        <p:spPr>
          <a:xfrm>
            <a:off x="3934646" y="8761729"/>
            <a:ext cx="3009597" cy="46231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6B785C8E-0E04-4FE0-883B-58CE31E0743B}" type="slidenum">
              <a:rPr lang="fr-FR" sz="1200" spc="-1">
                <a:solidFill>
                  <a:srgbClr val="000000"/>
                </a:solidFill>
              </a:rPr>
              <a:t>15</a:t>
            </a:fld>
            <a:endParaRPr lang="fr-FR" sz="1200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2525"/>
            <a:ext cx="5534025" cy="3113088"/>
          </a:xfrm>
          <a:prstGeom prst="rect">
            <a:avLst/>
          </a:prstGeom>
          <a:ln w="0">
            <a:noFill/>
          </a:ln>
        </p:spPr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694607" y="4439335"/>
            <a:ext cx="5556488" cy="3631654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spc="-1">
              <a:latin typeface="Arial"/>
            </a:endParaRPr>
          </a:p>
        </p:txBody>
      </p:sp>
      <p:sp>
        <p:nvSpPr>
          <p:cNvPr id="516" name="PlaceHolder 3"/>
          <p:cNvSpPr>
            <a:spLocks noGrp="1"/>
          </p:cNvSpPr>
          <p:nvPr>
            <p:ph type="sldNum"/>
          </p:nvPr>
        </p:nvSpPr>
        <p:spPr>
          <a:xfrm>
            <a:off x="3934646" y="8761729"/>
            <a:ext cx="3009597" cy="46231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7B0BEEE4-542A-4EFC-8E37-41FA60DE88FD}" type="slidenum">
              <a:rPr lang="fr-FR" sz="1200" spc="-1">
                <a:solidFill>
                  <a:srgbClr val="000000"/>
                </a:solidFill>
              </a:rPr>
              <a:t>16</a:t>
            </a:fld>
            <a:endParaRPr lang="fr-FR" sz="1200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2525"/>
            <a:ext cx="5534025" cy="3113088"/>
          </a:xfrm>
          <a:prstGeom prst="rect">
            <a:avLst/>
          </a:prstGeom>
          <a:ln w="0">
            <a:noFill/>
          </a:ln>
        </p:spPr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694607" y="4439335"/>
            <a:ext cx="5556488" cy="3631654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spc="-1"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sldNum"/>
          </p:nvPr>
        </p:nvSpPr>
        <p:spPr>
          <a:xfrm>
            <a:off x="3934646" y="8761729"/>
            <a:ext cx="3009597" cy="46231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1C9A6989-7FB8-47DE-BE96-32A857E86F9D}" type="slidenum">
              <a:rPr lang="fr-FR" sz="1200" spc="-1">
                <a:solidFill>
                  <a:srgbClr val="000000"/>
                </a:solidFill>
              </a:rPr>
              <a:t>17</a:t>
            </a:fld>
            <a:endParaRPr lang="fr-FR" sz="1200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2525"/>
            <a:ext cx="5534025" cy="3113088"/>
          </a:xfrm>
          <a:prstGeom prst="rect">
            <a:avLst/>
          </a:prstGeom>
          <a:ln w="0">
            <a:noFill/>
          </a:ln>
        </p:spPr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694607" y="4439335"/>
            <a:ext cx="5556488" cy="3631654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8246" indent="-218246"/>
            <a:r>
              <a:rPr lang="fr-FR" spc="-1">
                <a:solidFill>
                  <a:srgbClr val="000000"/>
                </a:solidFill>
              </a:rPr>
              <a:t>la base des références FAO pour les pratiques de couverture du sol, de paillage organique ou bâchage plastique) </a:t>
            </a:r>
            <a:endParaRPr lang="fr-FR" spc="-1"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 type="sldNum"/>
          </p:nvPr>
        </p:nvSpPr>
        <p:spPr>
          <a:xfrm>
            <a:off x="3934646" y="8761729"/>
            <a:ext cx="3009597" cy="46231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418CC107-5F81-4E8A-B9E7-EEC4286C55C7}" type="slidenum">
              <a:rPr lang="fr-FR" sz="1200" spc="-1">
                <a:solidFill>
                  <a:srgbClr val="000000"/>
                </a:solidFill>
              </a:rPr>
              <a:t>18</a:t>
            </a:fld>
            <a:endParaRPr lang="fr-FR" sz="1200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A588F4-6E37-425A-B566-A763FCD7A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C5DA2867-5821-485A-AAE7-84DDD0BD1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0A3F655-8035-4FA0-9DF7-439A227E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4311-7256-4C2A-9B40-51BD255EAA7D}" type="datetimeFigureOut">
              <a:rPr lang="fr-FR" smtClean="0"/>
              <a:t>04/04/2024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5C926DA-0277-4F89-BBC3-012D90035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D8628F2-7328-499D-BAF0-3F7A2F62E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7E3A-7810-4CCA-AC68-D5583EF5DD7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021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AE8FBC1-CC50-4CDD-AFBC-687BA2205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3D5B4A72-A700-4D4A-A47E-AA18901F0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7A192A2-DD4D-4F8B-B989-780518D62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4311-7256-4C2A-9B40-51BD255EAA7D}" type="datetimeFigureOut">
              <a:rPr lang="fr-FR" smtClean="0"/>
              <a:t>04/04/2024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679B97C-6E5E-4AA7-A100-B3B0E3E90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A234D18-DDA4-4339-8ADE-5DBE2EDAA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7E3A-7810-4CCA-AC68-D5583EF5DD7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33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25B7E9AE-A6A2-49BC-A49D-CE0DF00F7F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C450744A-812D-4DB0-BF4A-17D5A4E1C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BBB2A76-7A27-4B57-BCBF-E752D009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4311-7256-4C2A-9B40-51BD255EAA7D}" type="datetimeFigureOut">
              <a:rPr lang="fr-FR" smtClean="0"/>
              <a:t>04/04/2024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2ED563B-CCE7-4E29-A714-64FDF713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CC138D4-3F60-41D9-9243-49B1AD9F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7E3A-7810-4CCA-AC68-D5583EF5DD7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4353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e de titre">
  <p:cSld name="1_Diapositive de titr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 descr="D:\Documents\terre_cite\logo\terre_cite_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44570" y="359401"/>
            <a:ext cx="3265174" cy="38515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>
            <a:spLocks noGrp="1"/>
          </p:cNvSpPr>
          <p:nvPr>
            <p:ph type="pic" idx="2"/>
          </p:nvPr>
        </p:nvSpPr>
        <p:spPr>
          <a:xfrm>
            <a:off x="2" y="1208438"/>
            <a:ext cx="12191970" cy="5645477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2" y="1208438"/>
            <a:ext cx="12191970" cy="951253"/>
          </a:xfrm>
          <a:prstGeom prst="rect">
            <a:avLst/>
          </a:prstGeom>
          <a:solidFill>
            <a:schemeClr val="lt2">
              <a:alpha val="74117"/>
            </a:schemeClr>
          </a:solidFill>
          <a:ln>
            <a:noFill/>
          </a:ln>
        </p:spPr>
        <p:txBody>
          <a:bodyPr spcFirstLastPara="1" wrap="square" lIns="93125" tIns="46550" rIns="93125" bIns="4655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628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" y="2158276"/>
            <a:ext cx="12191970" cy="345296"/>
          </a:xfrm>
          <a:prstGeom prst="rect">
            <a:avLst/>
          </a:prstGeom>
          <a:solidFill>
            <a:schemeClr val="lt1">
              <a:alpha val="78039"/>
            </a:schemeClr>
          </a:solidFill>
          <a:ln>
            <a:noFill/>
          </a:ln>
        </p:spPr>
        <p:txBody>
          <a:bodyPr spcFirstLastPara="1" wrap="square" lIns="93125" tIns="46550" rIns="93125" bIns="46550" anchor="t" anchorCtr="0">
            <a:spAutoFit/>
          </a:bodyPr>
          <a:lstStyle>
            <a:lvl1pPr marL="414680" marR="0" lvl="0" indent="-2073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29361" marR="0" lvl="1" indent="-207340" algn="l" rtl="0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rgbClr val="8F8F8F"/>
              </a:buClr>
              <a:buSzPts val="2100"/>
              <a:buFont typeface="Arial"/>
              <a:buNone/>
              <a:defRPr sz="1905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44041" marR="0" lvl="2" indent="-207340" algn="l" rtl="0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rgbClr val="8F8F8F"/>
              </a:buClr>
              <a:buSzPts val="1800"/>
              <a:buFont typeface="Arial"/>
              <a:buNone/>
              <a:defRPr sz="1633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58722" marR="0" lvl="3" indent="-2073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rgbClr val="8F8F8F"/>
              </a:buClr>
              <a:buSzPts val="1500"/>
              <a:buFont typeface="Arial"/>
              <a:buNone/>
              <a:defRPr sz="1361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73402" marR="0" lvl="4" indent="-2073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rgbClr val="8F8F8F"/>
              </a:buClr>
              <a:buSzPts val="1500"/>
              <a:buFont typeface="Arial"/>
              <a:buNone/>
              <a:defRPr sz="1361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88082" marR="0" lvl="5" indent="-2073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rgbClr val="8F8F8F"/>
              </a:buClr>
              <a:buSzPts val="1500"/>
              <a:buFont typeface="Arial"/>
              <a:buNone/>
              <a:defRPr sz="1361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02763" marR="0" lvl="6" indent="-2073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rgbClr val="8F8F8F"/>
              </a:buClr>
              <a:buSzPts val="1500"/>
              <a:buFont typeface="Arial"/>
              <a:buNone/>
              <a:defRPr sz="1361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17443" marR="0" lvl="7" indent="-2073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rgbClr val="8F8F8F"/>
              </a:buClr>
              <a:buSzPts val="1500"/>
              <a:buFont typeface="Arial"/>
              <a:buNone/>
              <a:defRPr sz="1361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32124" marR="0" lvl="8" indent="-2073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rgbClr val="8F8F8F"/>
              </a:buClr>
              <a:buSzPts val="1500"/>
              <a:buFont typeface="Arial"/>
              <a:buNone/>
              <a:defRPr sz="1361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525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B4DFBEE-F712-474F-82ED-1A8E0CFC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748F583-8554-4678-8A7B-D1D027C02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46FAE14-767A-4646-9355-A8EAFC917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4311-7256-4C2A-9B40-51BD255EAA7D}" type="datetimeFigureOut">
              <a:rPr lang="fr-FR" smtClean="0"/>
              <a:t>04/04/2024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D76FC75-90DA-41B7-8B65-994F536B6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A92E628-87C2-45C7-99BC-C26839DA6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7E3A-7810-4CCA-AC68-D5583EF5DD7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709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8A5892F-7A04-4F41-972C-DFFB5BFB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A1FC4C0-D92A-4F90-BCFD-543AA9224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020C658-EA31-42FF-9B0C-0D25F256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4311-7256-4C2A-9B40-51BD255EAA7D}" type="datetimeFigureOut">
              <a:rPr lang="fr-FR" smtClean="0"/>
              <a:t>04/04/2024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EEED3C9-4205-4E87-A4CE-D02B8EA7B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12EC3E0-93AA-4821-B80D-4E6EDD8B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7E3A-7810-4CCA-AC68-D5583EF5DD7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35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35D9935-C116-420C-B649-E9433D1CD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953B353-A5EB-4B83-B8D3-F00969569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23266873-F1A6-4317-B288-A0B8813F3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36A4E033-C3FE-4C74-B61B-9C6AFFD34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4311-7256-4C2A-9B40-51BD255EAA7D}" type="datetimeFigureOut">
              <a:rPr lang="fr-FR" smtClean="0"/>
              <a:t>04/04/2024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0B7F416-827F-4A3A-9FF5-8EB74ED3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A90EFACA-F1ED-4BB6-9AF3-014416C14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7E3A-7810-4CCA-AC68-D5583EF5DD7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361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EBD3023-5FAE-49B3-9E64-DCBA2DFF4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AC60E4E-F2B0-4C27-8598-1EC7A119A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0BE0B1A4-33CE-4244-8F2F-35DCA1AB3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851B78E9-2E3B-4E3B-824D-297E8B855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02E914ED-639B-4F72-9CA1-72E95A12E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526399B5-92E9-445C-B67A-A4E105E0C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4311-7256-4C2A-9B40-51BD255EAA7D}" type="datetimeFigureOut">
              <a:rPr lang="fr-FR" smtClean="0"/>
              <a:t>04/04/2024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D981DFCC-BD22-4E01-814B-8A658EFC6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0F3A293B-7EB3-4771-8564-05C545AA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7E3A-7810-4CCA-AC68-D5583EF5DD7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171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648DF56-65CD-4035-981B-B471FB77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6A7FC1D5-9475-494A-AE10-7F5F0F53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4311-7256-4C2A-9B40-51BD255EAA7D}" type="datetimeFigureOut">
              <a:rPr lang="fr-FR" smtClean="0"/>
              <a:t>04/04/2024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8353E866-6768-48AE-A771-7E0D83954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73EDDF0E-9AC2-4750-BB75-1EA1E060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7E3A-7810-4CCA-AC68-D5583EF5DD7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164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7A0F9654-18CF-49F3-9075-43DCA569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4311-7256-4C2A-9B40-51BD255EAA7D}" type="datetimeFigureOut">
              <a:rPr lang="fr-FR" smtClean="0"/>
              <a:t>04/04/2024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B274D9B4-76B7-4BA7-A52F-BE9E00BB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26AFAF7-83C8-48BC-9771-9CC759F5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7E3A-7810-4CCA-AC68-D5583EF5DD7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178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91D4BF0-DA5D-447C-9B29-5514DE889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3D1AD7F-DECF-4466-87A2-C8FB590A2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B89E8EC8-6B29-48AB-BFEF-EA6E3B7D1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84C92C08-858F-49D4-BEA2-E524F45F2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4311-7256-4C2A-9B40-51BD255EAA7D}" type="datetimeFigureOut">
              <a:rPr lang="fr-FR" smtClean="0"/>
              <a:t>04/04/2024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A7B4C082-639B-4B04-A8CC-C504EB4B5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DAEF3DE4-E9C7-4C97-A6DA-D6C97BFEA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7E3A-7810-4CCA-AC68-D5583EF5DD7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08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FBFA3C5-8E92-4D5A-8287-C2D0A36DA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38B56447-A805-4526-83AC-9B075893A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EE55BC81-B97D-41D0-84D5-387475667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92347923-ECA4-4950-8238-F535FBD8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4311-7256-4C2A-9B40-51BD255EAA7D}" type="datetimeFigureOut">
              <a:rPr lang="fr-FR" smtClean="0"/>
              <a:t>04/04/2024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840896C1-F6E0-4292-B011-13EE04808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2EAAB8E9-9119-4F6B-8BA5-6C22E617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7E3A-7810-4CCA-AC68-D5583EF5DD7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031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78A12A73-1707-45DA-8037-0A89B4D8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6428853-F4AC-48AE-8BBF-D44511830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7BB09688-0C09-4C7A-87F0-5650260506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B4311-7256-4C2A-9B40-51BD255EAA7D}" type="datetimeFigureOut">
              <a:rPr lang="fr-FR" smtClean="0"/>
              <a:t>04/04/2024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ACDDFBB-9036-4BD7-8248-8A023D55B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AC446E8-A755-4264-9083-B9768A5BE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97E3A-7810-4CCA-AC68-D5583EF5DD7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721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7660/ActaHortic.2022.1355.59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etoscope.com/Paris/1144-consommation-d-eau-par-les-parisiens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descr="Artificial intelligence to improve the control of infectious diseases in  animals | INRAE INSTI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1067" y="5295080"/>
            <a:ext cx="1850431" cy="69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4908" y="5129657"/>
            <a:ext cx="696648" cy="863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descr="le GAB ÎD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74968" y="4958068"/>
            <a:ext cx="1518977" cy="12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descr="Terre &amp; Cité | Préserver et développer l'agriculture sur le plateau de  Sacl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42792" y="5127373"/>
            <a:ext cx="864059" cy="86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Leader - Dossier de demande de subvention (financement européen) -  Communauté de communes Vie et Boulogne"/>
          <p:cNvPicPr preferRelativeResize="0"/>
          <p:nvPr/>
        </p:nvPicPr>
        <p:blipFill rotWithShape="1">
          <a:blip r:embed="rId7">
            <a:alphaModFix/>
          </a:blip>
          <a:srcRect l="23697" r="24367"/>
          <a:stretch/>
        </p:blipFill>
        <p:spPr>
          <a:xfrm>
            <a:off x="7182968" y="5202607"/>
            <a:ext cx="758893" cy="717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8">
            <a:alphaModFix/>
          </a:blip>
          <a:srcRect l="20488" t="21561" r="19777" b="21561"/>
          <a:stretch/>
        </p:blipFill>
        <p:spPr>
          <a:xfrm>
            <a:off x="8317964" y="5272430"/>
            <a:ext cx="1009499" cy="57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03572" y="5228154"/>
            <a:ext cx="1009496" cy="65985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1427517" y="3523466"/>
            <a:ext cx="4118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fr" sz="3600" b="1" dirty="0">
                <a:solidFill>
                  <a:srgbClr val="3D3134"/>
                </a:solidFill>
                <a:latin typeface="Roboto"/>
                <a:ea typeface="Roboto"/>
                <a:cs typeface="Roboto"/>
                <a:sym typeface="Roboto"/>
              </a:rPr>
              <a:t>CLIMALEG-Eau </a:t>
            </a: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89342" y="688553"/>
            <a:ext cx="4555701" cy="2820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36891" y="627575"/>
            <a:ext cx="4117653" cy="185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146D37C6-44ED-439A-A27C-2951A3A417CC}"/>
              </a:ext>
            </a:extLst>
          </p:cNvPr>
          <p:cNvSpPr txBox="1"/>
          <p:nvPr/>
        </p:nvSpPr>
        <p:spPr>
          <a:xfrm>
            <a:off x="1425864" y="4535231"/>
            <a:ext cx="569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Nabil </a:t>
            </a:r>
            <a:r>
              <a:rPr lang="fr-FR" dirty="0" err="1"/>
              <a:t>Touili</a:t>
            </a:r>
            <a:r>
              <a:rPr lang="fr-FR" dirty="0"/>
              <a:t> Christine Aubry, Erwan Personne, Kevin Morel</a:t>
            </a:r>
          </a:p>
        </p:txBody>
      </p:sp>
    </p:spTree>
    <p:extLst>
      <p:ext uri="{BB962C8B-B14F-4D97-AF65-F5344CB8AC3E}">
        <p14:creationId xmlns:p14="http://schemas.microsoft.com/office/powerpoint/2010/main" val="11894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BF5E949E-19C9-461B-BC76-553C575D7929}"/>
              </a:ext>
            </a:extLst>
          </p:cNvPr>
          <p:cNvSpPr txBox="1"/>
          <p:nvPr/>
        </p:nvSpPr>
        <p:spPr>
          <a:xfrm>
            <a:off x="297951" y="318499"/>
            <a:ext cx="820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POINTS FORTS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11A7B17C-E50C-4435-9B75-5BE74F4C3789}"/>
              </a:ext>
            </a:extLst>
          </p:cNvPr>
          <p:cNvSpPr txBox="1"/>
          <p:nvPr/>
        </p:nvSpPr>
        <p:spPr>
          <a:xfrm>
            <a:off x="1068512" y="958587"/>
            <a:ext cx="9493322" cy="9848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 </a:t>
            </a:r>
            <a:r>
              <a:rPr lang="fr-FR" sz="2000" dirty="0"/>
              <a:t>fortes convergences entre sous régions </a:t>
            </a:r>
            <a:r>
              <a:rPr lang="fr-FR" dirty="0"/>
              <a:t>malgré quelques petites différences dans les projections climatiques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Des </a:t>
            </a:r>
            <a:r>
              <a:rPr lang="fr-FR" sz="2000" dirty="0"/>
              <a:t>mises en avant aussi de différences </a:t>
            </a:r>
            <a:r>
              <a:rPr lang="fr-FR" sz="2000" i="1" dirty="0"/>
              <a:t>« on n’a pas la même nappe »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DAE910EB-B45A-48E5-A9F5-7A0AE76CA588}"/>
              </a:ext>
            </a:extLst>
          </p:cNvPr>
          <p:cNvSpPr txBox="1"/>
          <p:nvPr/>
        </p:nvSpPr>
        <p:spPr>
          <a:xfrm>
            <a:off x="785708" y="2490320"/>
            <a:ext cx="10900881" cy="70788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Mise en exergue de la « question de l’eau »</a:t>
            </a:r>
          </a:p>
          <a:p>
            <a:pPr algn="ctr"/>
            <a:r>
              <a:rPr lang="fr-FR" sz="2000" dirty="0"/>
              <a:t>avec la « double peine » : </a:t>
            </a:r>
            <a:r>
              <a:rPr lang="fr-FR" sz="2000" dirty="0">
                <a:solidFill>
                  <a:srgbClr val="FF0000"/>
                </a:solidFill>
              </a:rPr>
              <a:t>risques d’inondation </a:t>
            </a:r>
            <a:r>
              <a:rPr lang="fr-FR" sz="2000" dirty="0"/>
              <a:t>ET </a:t>
            </a:r>
            <a:r>
              <a:rPr lang="fr-FR" sz="2000" dirty="0">
                <a:solidFill>
                  <a:srgbClr val="FF0000"/>
                </a:solidFill>
              </a:rPr>
              <a:t>risques de sécheresses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48195E7-4F64-4E9E-876E-18A8D081012A}"/>
              </a:ext>
            </a:extLst>
          </p:cNvPr>
          <p:cNvSpPr/>
          <p:nvPr/>
        </p:nvSpPr>
        <p:spPr>
          <a:xfrm>
            <a:off x="297951" y="4013737"/>
            <a:ext cx="11255605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20" indent="-889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StarSymbol"/>
              <a:buChar char="-"/>
            </a:pPr>
            <a:r>
              <a:rPr lang="en-US" spc="-1" dirty="0" err="1">
                <a:solidFill>
                  <a:srgbClr val="000000"/>
                </a:solidFill>
                <a:latin typeface="Calibri Light"/>
              </a:rPr>
              <a:t>Touili</a:t>
            </a:r>
            <a:r>
              <a:rPr lang="en-US" spc="-1" dirty="0">
                <a:solidFill>
                  <a:srgbClr val="000000"/>
                </a:solidFill>
                <a:latin typeface="Calibri Light"/>
              </a:rPr>
              <a:t>, N., Morel, K., </a:t>
            </a:r>
            <a:r>
              <a:rPr lang="en-US" spc="-1" dirty="0" err="1">
                <a:solidFill>
                  <a:srgbClr val="000000"/>
                </a:solidFill>
                <a:latin typeface="Calibri Light"/>
              </a:rPr>
              <a:t>Aubry</a:t>
            </a:r>
            <a:r>
              <a:rPr lang="en-US" spc="-1" dirty="0">
                <a:solidFill>
                  <a:srgbClr val="000000"/>
                </a:solidFill>
                <a:latin typeface="Calibri Light"/>
              </a:rPr>
              <a:t>, C., De </a:t>
            </a:r>
            <a:r>
              <a:rPr lang="en-US" spc="-1" dirty="0" err="1">
                <a:solidFill>
                  <a:srgbClr val="000000"/>
                </a:solidFill>
                <a:latin typeface="Calibri Light"/>
              </a:rPr>
              <a:t>Noblet-Ducoudré</a:t>
            </a:r>
            <a:r>
              <a:rPr lang="en-US" spc="-1" dirty="0">
                <a:solidFill>
                  <a:srgbClr val="000000"/>
                </a:solidFill>
                <a:latin typeface="Calibri Light"/>
              </a:rPr>
              <a:t>, N. (2024). </a:t>
            </a:r>
            <a:r>
              <a:rPr lang="en-US" dirty="0"/>
              <a:t>What do vegetable farmers expect from climate services to adapt to climate change by 2060? A case study from the Parisian region</a:t>
            </a:r>
            <a:r>
              <a:rPr lang="en-US" spc="-1" dirty="0">
                <a:solidFill>
                  <a:srgbClr val="000000"/>
                </a:solidFill>
                <a:latin typeface="Calibri Light"/>
              </a:rPr>
              <a:t>, </a:t>
            </a:r>
            <a:r>
              <a:rPr lang="en-US" i="1" spc="-1" dirty="0">
                <a:solidFill>
                  <a:srgbClr val="000000"/>
                </a:solidFill>
                <a:latin typeface="Calibri Light"/>
              </a:rPr>
              <a:t>Climate Services </a:t>
            </a:r>
            <a:r>
              <a:rPr lang="en-US" spc="-1" dirty="0">
                <a:solidFill>
                  <a:srgbClr val="000000"/>
                </a:solidFill>
                <a:latin typeface="Calibri Light"/>
              </a:rPr>
              <a:t>(</a:t>
            </a:r>
            <a:r>
              <a:rPr lang="en-US" spc="-1" dirty="0" err="1">
                <a:solidFill>
                  <a:srgbClr val="000000"/>
                </a:solidFill>
                <a:latin typeface="Calibri Light"/>
              </a:rPr>
              <a:t>accepté</a:t>
            </a:r>
            <a:r>
              <a:rPr lang="en-US" spc="-1" dirty="0">
                <a:solidFill>
                  <a:srgbClr val="000000"/>
                </a:solidFill>
                <a:latin typeface="Calibri Light"/>
              </a:rPr>
              <a:t>)</a:t>
            </a:r>
            <a:endParaRPr lang="fr-FR" spc="-1" dirty="0">
              <a:latin typeface="Arial"/>
            </a:endParaRPr>
          </a:p>
          <a:p>
            <a:pPr marL="88920" indent="-889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pc="-1" dirty="0" err="1">
                <a:solidFill>
                  <a:srgbClr val="000000"/>
                </a:solidFill>
                <a:latin typeface="Calibri Light"/>
              </a:rPr>
              <a:t>Touili</a:t>
            </a:r>
            <a:r>
              <a:rPr lang="fr-FR" spc="-1" dirty="0">
                <a:solidFill>
                  <a:srgbClr val="000000"/>
                </a:solidFill>
                <a:latin typeface="Calibri Light"/>
              </a:rPr>
              <a:t>, N., Aubry, C. &amp; Morel, K. (2022). Adaptation of </a:t>
            </a:r>
            <a:r>
              <a:rPr lang="fr-FR" spc="-1" dirty="0" err="1">
                <a:solidFill>
                  <a:srgbClr val="000000"/>
                </a:solidFill>
                <a:latin typeface="Calibri Light"/>
              </a:rPr>
              <a:t>vegetable</a:t>
            </a:r>
            <a:r>
              <a:rPr lang="fr-FR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fr-FR" spc="-1" dirty="0" err="1">
                <a:solidFill>
                  <a:srgbClr val="000000"/>
                </a:solidFill>
                <a:latin typeface="Calibri Light"/>
              </a:rPr>
              <a:t>farmers</a:t>
            </a:r>
            <a:r>
              <a:rPr lang="fr-FR" spc="-1" dirty="0">
                <a:solidFill>
                  <a:srgbClr val="000000"/>
                </a:solidFill>
                <a:latin typeface="Calibri Light"/>
              </a:rPr>
              <a:t> to </a:t>
            </a:r>
            <a:r>
              <a:rPr lang="fr-FR" spc="-1" dirty="0" err="1">
                <a:solidFill>
                  <a:srgbClr val="000000"/>
                </a:solidFill>
                <a:latin typeface="Calibri Light"/>
              </a:rPr>
              <a:t>climate</a:t>
            </a:r>
            <a:r>
              <a:rPr lang="fr-FR" spc="-1" dirty="0">
                <a:solidFill>
                  <a:srgbClr val="000000"/>
                </a:solidFill>
                <a:latin typeface="Calibri Light"/>
              </a:rPr>
              <a:t> change in the </a:t>
            </a:r>
            <a:r>
              <a:rPr lang="fr-FR" spc="-1" dirty="0" err="1">
                <a:solidFill>
                  <a:srgbClr val="000000"/>
                </a:solidFill>
                <a:latin typeface="Calibri Light"/>
              </a:rPr>
              <a:t>Parisian</a:t>
            </a:r>
            <a:r>
              <a:rPr lang="fr-FR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fr-FR" spc="-1" dirty="0" err="1">
                <a:solidFill>
                  <a:srgbClr val="000000"/>
                </a:solidFill>
                <a:latin typeface="Calibri Light"/>
              </a:rPr>
              <a:t>region</a:t>
            </a:r>
            <a:r>
              <a:rPr lang="fr-FR" spc="-1" dirty="0">
                <a:solidFill>
                  <a:srgbClr val="000000"/>
                </a:solidFill>
                <a:latin typeface="Calibri Light"/>
              </a:rPr>
              <a:t>: a </a:t>
            </a:r>
            <a:r>
              <a:rPr lang="fr-FR" spc="-1" dirty="0" err="1">
                <a:solidFill>
                  <a:srgbClr val="000000"/>
                </a:solidFill>
                <a:latin typeface="Calibri Light"/>
              </a:rPr>
              <a:t>participatory</a:t>
            </a:r>
            <a:r>
              <a:rPr lang="fr-FR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fr-FR" spc="-1" dirty="0" err="1">
                <a:solidFill>
                  <a:srgbClr val="000000"/>
                </a:solidFill>
                <a:latin typeface="Calibri Light"/>
              </a:rPr>
              <a:t>approach</a:t>
            </a:r>
            <a:r>
              <a:rPr lang="fr-FR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fr-FR" spc="-1" dirty="0" err="1">
                <a:solidFill>
                  <a:srgbClr val="000000"/>
                </a:solidFill>
                <a:latin typeface="Calibri Light"/>
              </a:rPr>
              <a:t>using</a:t>
            </a:r>
            <a:r>
              <a:rPr lang="fr-FR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fr-FR" spc="-1" dirty="0" err="1">
                <a:solidFill>
                  <a:srgbClr val="000000"/>
                </a:solidFill>
                <a:latin typeface="Calibri Light"/>
              </a:rPr>
              <a:t>climate</a:t>
            </a:r>
            <a:r>
              <a:rPr lang="fr-FR" spc="-1" dirty="0">
                <a:solidFill>
                  <a:srgbClr val="000000"/>
                </a:solidFill>
                <a:latin typeface="Calibri Light"/>
              </a:rPr>
              <a:t> data. In XXXI </a:t>
            </a:r>
            <a:r>
              <a:rPr lang="fr-FR" i="1" spc="-1" dirty="0">
                <a:solidFill>
                  <a:srgbClr val="000000"/>
                </a:solidFill>
                <a:latin typeface="Calibri Light"/>
              </a:rPr>
              <a:t>International Horticultural </a:t>
            </a:r>
            <a:r>
              <a:rPr lang="fr-FR" i="1" spc="-1" dirty="0" err="1">
                <a:solidFill>
                  <a:srgbClr val="000000"/>
                </a:solidFill>
                <a:latin typeface="Calibri Light"/>
              </a:rPr>
              <a:t>Congress</a:t>
            </a:r>
            <a:r>
              <a:rPr lang="fr-FR" i="1" spc="-1" dirty="0">
                <a:solidFill>
                  <a:srgbClr val="000000"/>
                </a:solidFill>
                <a:latin typeface="Calibri Light"/>
              </a:rPr>
              <a:t> (IHC2022): International Symposium on </a:t>
            </a:r>
            <a:r>
              <a:rPr lang="fr-FR" i="1" spc="-1" dirty="0" err="1">
                <a:solidFill>
                  <a:srgbClr val="000000"/>
                </a:solidFill>
                <a:latin typeface="Calibri Light"/>
              </a:rPr>
              <a:t>Agroecology</a:t>
            </a:r>
            <a:r>
              <a:rPr lang="fr-FR" i="1" spc="-1" dirty="0">
                <a:solidFill>
                  <a:srgbClr val="000000"/>
                </a:solidFill>
                <a:latin typeface="Calibri Light"/>
              </a:rPr>
              <a:t> and System </a:t>
            </a:r>
            <a:r>
              <a:rPr lang="fr-FR" i="1" spc="-1" dirty="0" err="1">
                <a:solidFill>
                  <a:srgbClr val="000000"/>
                </a:solidFill>
                <a:latin typeface="Calibri Light"/>
              </a:rPr>
              <a:t>Approach</a:t>
            </a:r>
            <a:r>
              <a:rPr lang="fr-FR" i="1" spc="-1" dirty="0">
                <a:solidFill>
                  <a:srgbClr val="000000"/>
                </a:solidFill>
                <a:latin typeface="Calibri Light"/>
              </a:rPr>
              <a:t> for </a:t>
            </a:r>
            <a:r>
              <a:rPr lang="fr-FR" i="1" spc="-1" dirty="0" err="1">
                <a:solidFill>
                  <a:srgbClr val="000000"/>
                </a:solidFill>
                <a:latin typeface="Calibri Light"/>
              </a:rPr>
              <a:t>Sustainable</a:t>
            </a:r>
            <a:r>
              <a:rPr lang="fr-FR" i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fr-FR" spc="-1" dirty="0">
                <a:solidFill>
                  <a:srgbClr val="000000"/>
                </a:solidFill>
                <a:latin typeface="Calibri Light"/>
              </a:rPr>
              <a:t>and </a:t>
            </a:r>
            <a:r>
              <a:rPr lang="fr-FR" spc="-1" dirty="0" err="1">
                <a:solidFill>
                  <a:srgbClr val="000000"/>
                </a:solidFill>
                <a:latin typeface="Calibri Light"/>
              </a:rPr>
              <a:t>Resilient</a:t>
            </a:r>
            <a:r>
              <a:rPr lang="fr-FR" spc="-1" dirty="0">
                <a:solidFill>
                  <a:srgbClr val="000000"/>
                </a:solidFill>
                <a:latin typeface="Calibri Light"/>
              </a:rPr>
              <a:t> Horticultural Production, 1355 (pp. 463-468). </a:t>
            </a:r>
            <a:r>
              <a:rPr lang="fr-FR" sz="1600" u="sng" spc="-1" dirty="0">
                <a:solidFill>
                  <a:srgbClr val="0563C1"/>
                </a:solidFill>
                <a:latin typeface="Calibri Light"/>
                <a:hlinkClick r:id="rId2"/>
              </a:rPr>
              <a:t>https://doi.org/10.17660/ActaHortic.2022.1355.59</a:t>
            </a:r>
            <a:r>
              <a:rPr lang="fr-FR" sz="1600" spc="-1" dirty="0">
                <a:solidFill>
                  <a:srgbClr val="000000"/>
                </a:solidFill>
                <a:latin typeface="Calibri Light"/>
              </a:rPr>
              <a:t>  </a:t>
            </a:r>
            <a:endParaRPr lang="fr-FR" sz="1600" spc="-1" dirty="0">
              <a:latin typeface="Arial"/>
            </a:endParaRPr>
          </a:p>
          <a:p>
            <a:pPr marL="88920" indent="-889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pc="-1" dirty="0">
                <a:solidFill>
                  <a:srgbClr val="000000"/>
                </a:solidFill>
                <a:latin typeface="Calibri Light"/>
              </a:rPr>
              <a:t>Nabil </a:t>
            </a:r>
            <a:r>
              <a:rPr lang="fr-FR" spc="-1" dirty="0" err="1">
                <a:solidFill>
                  <a:srgbClr val="000000"/>
                </a:solidFill>
                <a:latin typeface="Calibri Light"/>
              </a:rPr>
              <a:t>Touili</a:t>
            </a:r>
            <a:r>
              <a:rPr lang="fr-FR" spc="-1" dirty="0">
                <a:solidFill>
                  <a:srgbClr val="000000"/>
                </a:solidFill>
                <a:latin typeface="Calibri Light"/>
              </a:rPr>
              <a:t>, Christine Aubry, Kevin Morel. </a:t>
            </a:r>
            <a:r>
              <a:rPr lang="fr-FR" b="1" spc="-1" dirty="0" err="1">
                <a:solidFill>
                  <a:srgbClr val="000000"/>
                </a:solidFill>
                <a:latin typeface="Calibri Light"/>
              </a:rPr>
              <a:t>ClimaLeg</a:t>
            </a:r>
            <a:r>
              <a:rPr lang="fr-FR" b="1" spc="-1" dirty="0">
                <a:solidFill>
                  <a:srgbClr val="000000"/>
                </a:solidFill>
                <a:latin typeface="Calibri Light"/>
              </a:rPr>
              <a:t>: Adaptation des productions légumières au changement climatique. Rapport de synthèse. INRAE. 2023</a:t>
            </a:r>
            <a:r>
              <a:rPr lang="fr-FR" spc="-1" dirty="0">
                <a:solidFill>
                  <a:srgbClr val="000000"/>
                </a:solidFill>
                <a:latin typeface="Calibri Light"/>
              </a:rPr>
              <a:t>. </a:t>
            </a:r>
            <a:r>
              <a:rPr lang="fr-FR" spc="-1" dirty="0">
                <a:solidFill>
                  <a:srgbClr val="0462C1"/>
                </a:solidFill>
                <a:latin typeface="Calibri Light"/>
              </a:rPr>
              <a:t>⟨hal-03986180v2⟩ </a:t>
            </a:r>
            <a:endParaRPr lang="fr-FR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081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452;p61"/>
          <p:cNvPicPr preferRelativeResize="0"/>
          <p:nvPr/>
        </p:nvPicPr>
        <p:blipFill rotWithShape="1">
          <a:blip r:embed="rId2">
            <a:alphaModFix/>
          </a:blip>
          <a:srcRect l="23497" r="24506"/>
          <a:stretch/>
        </p:blipFill>
        <p:spPr>
          <a:xfrm>
            <a:off x="1183907" y="67377"/>
            <a:ext cx="1119955" cy="1147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53;p61"/>
          <p:cNvPicPr preferRelativeResize="0"/>
          <p:nvPr/>
        </p:nvPicPr>
        <p:blipFill rotWithShape="1">
          <a:blip r:embed="rId3">
            <a:alphaModFix/>
          </a:blip>
          <a:srcRect r="53036"/>
          <a:stretch/>
        </p:blipFill>
        <p:spPr>
          <a:xfrm>
            <a:off x="0" y="-248416"/>
            <a:ext cx="1194984" cy="1692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9;p13"/>
          <p:cNvPicPr preferRelativeResize="0"/>
          <p:nvPr/>
        </p:nvPicPr>
        <p:blipFill rotWithShape="1">
          <a:blip r:embed="rId4">
            <a:alphaModFix/>
          </a:blip>
          <a:srcRect l="20488" t="21561" r="19777" b="21561"/>
          <a:stretch/>
        </p:blipFill>
        <p:spPr>
          <a:xfrm>
            <a:off x="10404910" y="127726"/>
            <a:ext cx="1569502" cy="92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449;p61"/>
          <p:cNvSpPr txBox="1">
            <a:spLocks noGrp="1"/>
          </p:cNvSpPr>
          <p:nvPr>
            <p:ph type="title"/>
          </p:nvPr>
        </p:nvSpPr>
        <p:spPr>
          <a:xfrm>
            <a:off x="0" y="1549690"/>
            <a:ext cx="12192000" cy="438601"/>
          </a:xfrm>
          <a:prstGeom prst="rect">
            <a:avLst/>
          </a:prstGeom>
          <a:solidFill>
            <a:schemeClr val="lt2">
              <a:alpha val="74117"/>
            </a:schemeClr>
          </a:solidFill>
          <a:ln>
            <a:noFill/>
          </a:ln>
        </p:spPr>
        <p:txBody>
          <a:bodyPr spcFirstLastPara="1" wrap="square" lIns="84464" tIns="42220" rIns="84464" bIns="42220" anchor="ctr" anchorCtr="0">
            <a:noAutofit/>
          </a:bodyPr>
          <a:lstStyle/>
          <a:p>
            <a:r>
              <a:rPr lang="fr" dirty="0">
                <a:solidFill>
                  <a:srgbClr val="FF0000"/>
                </a:solidFill>
              </a:rPr>
              <a:t>CLIMALEG-Eau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1" name="Google Shape;450;p61"/>
          <p:cNvSpPr txBox="1">
            <a:spLocks noGrp="1"/>
          </p:cNvSpPr>
          <p:nvPr>
            <p:ph type="body" idx="1"/>
          </p:nvPr>
        </p:nvSpPr>
        <p:spPr>
          <a:xfrm>
            <a:off x="277566" y="1999799"/>
            <a:ext cx="11405937" cy="336552"/>
          </a:xfrm>
          <a:prstGeom prst="rect">
            <a:avLst/>
          </a:prstGeom>
          <a:solidFill>
            <a:schemeClr val="lt1">
              <a:alpha val="78039"/>
            </a:schemeClr>
          </a:solidFill>
          <a:ln>
            <a:noFill/>
          </a:ln>
        </p:spPr>
        <p:txBody>
          <a:bodyPr spcFirstLastPara="1" wrap="square" lIns="84464" tIns="42220" rIns="84464" bIns="42220" anchor="t" anchorCtr="0">
            <a:spAutoFit/>
          </a:bodyPr>
          <a:lstStyle/>
          <a:p>
            <a:pPr marL="0" indent="0"/>
            <a:r>
              <a:rPr lang="fr-FR" dirty="0"/>
              <a:t>Adaptation des productions légumières et maraichères au changement climatique en Île-de-France –Eau. 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96252" y="2905577"/>
            <a:ext cx="11300753" cy="1252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29361">
              <a:lnSpc>
                <a:spcPct val="150000"/>
              </a:lnSpc>
              <a:buClr>
                <a:srgbClr val="000000"/>
              </a:buClr>
              <a:buSzPts val="1400"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Objectif :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Quantifier/estimer les volumes/besoins en eau (irrigation) supplémentaires </a:t>
            </a:r>
            <a:r>
              <a:rPr lang="fr-FR" sz="16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 l’horizon 2060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pour les cultures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légumières et maraichères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algn="ctr" defTabSz="829361">
              <a:lnSpc>
                <a:spcPct val="150000"/>
              </a:lnSpc>
              <a:buClr>
                <a:srgbClr val="000000"/>
              </a:buClr>
              <a:buSzPts val="1400"/>
              <a:defRPr/>
            </a:pP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du plateau de Saclay </a:t>
            </a:r>
            <a:r>
              <a:rPr lang="fr-FR" sz="1600" dirty="0">
                <a:solidFill>
                  <a:srgbClr val="FF0000"/>
                </a:solidFill>
              </a:rPr>
              <a:t>(octobre 2022-décembre 2023 phase 1)</a:t>
            </a:r>
            <a:endParaRPr kumimoji="0" lang="fr-FR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05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CE124F2C-E35F-4535-B6A7-EAE6B6791C34}"/>
              </a:ext>
            </a:extLst>
          </p:cNvPr>
          <p:cNvSpPr txBox="1"/>
          <p:nvPr/>
        </p:nvSpPr>
        <p:spPr>
          <a:xfrm>
            <a:off x="4656336" y="211292"/>
            <a:ext cx="3667873" cy="15388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2.Des modélisations de Bilans hydriques </a:t>
            </a:r>
            <a:r>
              <a:rPr lang="fr-FR" dirty="0"/>
              <a:t>(cultures, successions de culture) </a:t>
            </a:r>
            <a:r>
              <a:rPr lang="fr-FR" i="1" dirty="0"/>
              <a:t>face aux projections climatiques</a:t>
            </a:r>
          </a:p>
          <a:p>
            <a:r>
              <a:rPr lang="fr-FR" dirty="0"/>
              <a:t>(en cours, stage Solenn Van Nguyen)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1D059BBE-B0B0-44CF-9798-701E9DE8BE4E}"/>
              </a:ext>
            </a:extLst>
          </p:cNvPr>
          <p:cNvSpPr txBox="1"/>
          <p:nvPr/>
        </p:nvSpPr>
        <p:spPr>
          <a:xfrm>
            <a:off x="4138296" y="2027026"/>
            <a:ext cx="460977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Quel </a:t>
            </a:r>
            <a:r>
              <a:rPr lang="fr-FR" sz="2000" dirty="0">
                <a:solidFill>
                  <a:srgbClr val="FF0000"/>
                </a:solidFill>
              </a:rPr>
              <a:t>besoin en eau « supplémentaire »</a:t>
            </a:r>
          </a:p>
          <a:p>
            <a:pPr algn="ctr"/>
            <a:r>
              <a:rPr lang="fr-FR" sz="2000" dirty="0"/>
              <a:t>du fait du CC ?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ABDEA612-A1C4-4873-A9A4-F3E4AB8766E1}"/>
              </a:ext>
            </a:extLst>
          </p:cNvPr>
          <p:cNvSpPr txBox="1"/>
          <p:nvPr/>
        </p:nvSpPr>
        <p:spPr>
          <a:xfrm>
            <a:off x="9054583" y="389927"/>
            <a:ext cx="3000054" cy="12618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3.Une projection du niveau de la nappe </a:t>
            </a:r>
            <a:r>
              <a:rPr lang="fr-FR" dirty="0"/>
              <a:t>BRGM</a:t>
            </a:r>
          </a:p>
          <a:p>
            <a:pPr algn="ctr"/>
            <a:r>
              <a:rPr lang="fr-FR" b="1" u="sng" dirty="0">
                <a:solidFill>
                  <a:srgbClr val="FF0000"/>
                </a:solidFill>
              </a:rPr>
              <a:t>(Saclay- </a:t>
            </a:r>
            <a:r>
              <a:rPr lang="fr-FR" b="1" u="sng" dirty="0" err="1">
                <a:solidFill>
                  <a:srgbClr val="FF0000"/>
                </a:solidFill>
              </a:rPr>
              <a:t>piezomètre</a:t>
            </a:r>
            <a:r>
              <a:rPr lang="fr-FR" b="1" u="sng" dirty="0">
                <a:solidFill>
                  <a:srgbClr val="FF0000"/>
                </a:solidFill>
              </a:rPr>
              <a:t>) </a:t>
            </a:r>
          </a:p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39949B31-29E9-41C6-8F05-7CD45AF3D0D7}"/>
              </a:ext>
            </a:extLst>
          </p:cNvPr>
          <p:cNvSpPr txBox="1"/>
          <p:nvPr/>
        </p:nvSpPr>
        <p:spPr>
          <a:xfrm>
            <a:off x="9496372" y="1844114"/>
            <a:ext cx="2558265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</a:rPr>
              <a:t>Possible de continuer à « pomper » </a:t>
            </a:r>
            <a:r>
              <a:rPr lang="fr-FR" sz="2000" dirty="0"/>
              <a:t>dans la nappe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A5F68ABA-D558-43D7-B231-770DDEE0A414}"/>
              </a:ext>
            </a:extLst>
          </p:cNvPr>
          <p:cNvSpPr txBox="1"/>
          <p:nvPr/>
        </p:nvSpPr>
        <p:spPr>
          <a:xfrm>
            <a:off x="137363" y="353920"/>
            <a:ext cx="405486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1.Enquêtes auprès d’agriculteurs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F68207F5-655F-46AA-B750-EE1B7C779300}"/>
              </a:ext>
            </a:extLst>
          </p:cNvPr>
          <p:cNvSpPr txBox="1"/>
          <p:nvPr/>
        </p:nvSpPr>
        <p:spPr>
          <a:xfrm>
            <a:off x="30786" y="1001524"/>
            <a:ext cx="3842535" cy="12926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Connaitre les </a:t>
            </a:r>
            <a:r>
              <a:rPr lang="fr-FR" sz="2000" dirty="0">
                <a:solidFill>
                  <a:srgbClr val="FF0000"/>
                </a:solidFill>
              </a:rPr>
              <a:t>quantités</a:t>
            </a:r>
            <a:r>
              <a:rPr lang="fr-FR" sz="2000" dirty="0"/>
              <a:t>, les </a:t>
            </a:r>
            <a:r>
              <a:rPr lang="fr-FR" sz="2000" dirty="0">
                <a:solidFill>
                  <a:srgbClr val="FF0000"/>
                </a:solidFill>
              </a:rPr>
              <a:t>systèmes d’irrigation</a:t>
            </a:r>
            <a:r>
              <a:rPr lang="fr-FR" sz="2000" dirty="0"/>
              <a:t>, les </a:t>
            </a:r>
            <a:r>
              <a:rPr lang="fr-FR" sz="2000" dirty="0">
                <a:solidFill>
                  <a:srgbClr val="FF0000"/>
                </a:solidFill>
              </a:rPr>
              <a:t>pratiques économes</a:t>
            </a:r>
            <a:r>
              <a:rPr lang="fr-FR" sz="2000" dirty="0"/>
              <a:t>, les </a:t>
            </a:r>
            <a:r>
              <a:rPr lang="fr-FR" sz="2000" dirty="0">
                <a:solidFill>
                  <a:srgbClr val="FF0000"/>
                </a:solidFill>
              </a:rPr>
              <a:t>projections </a:t>
            </a:r>
            <a:r>
              <a:rPr lang="fr-FR" dirty="0"/>
              <a:t>(cultures, accès à l’eau)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D698A386-982D-4351-BA64-F4BB6471CD4F}"/>
              </a:ext>
            </a:extLst>
          </p:cNvPr>
          <p:cNvSpPr txBox="1"/>
          <p:nvPr/>
        </p:nvSpPr>
        <p:spPr>
          <a:xfrm>
            <a:off x="0" y="4563814"/>
            <a:ext cx="301032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6"/>
                </a:solidFill>
              </a:rPr>
              <a:t>Hypothèses d’évolution francilienne </a:t>
            </a:r>
            <a:r>
              <a:rPr lang="fr-FR" dirty="0"/>
              <a:t>des productions maraichères et légumières ?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F1757686-68C5-4AFC-87B1-CD4498C09775}"/>
              </a:ext>
            </a:extLst>
          </p:cNvPr>
          <p:cNvSpPr txBox="1"/>
          <p:nvPr/>
        </p:nvSpPr>
        <p:spPr>
          <a:xfrm>
            <a:off x="1332894" y="3413478"/>
            <a:ext cx="899862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Quels « Besoins » futurs  en irrigation </a:t>
            </a:r>
            <a:r>
              <a:rPr lang="fr-FR" sz="2000" dirty="0"/>
              <a:t>« toutes choses égales par ailleurs » ? 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="" xmlns:a16="http://schemas.microsoft.com/office/drawing/2014/main" id="{6C3304EA-1D4E-4FA9-9E58-80FB55CB7B6F}"/>
              </a:ext>
            </a:extLst>
          </p:cNvPr>
          <p:cNvCxnSpPr>
            <a:cxnSpLocks/>
          </p:cNvCxnSpPr>
          <p:nvPr/>
        </p:nvCxnSpPr>
        <p:spPr>
          <a:xfrm>
            <a:off x="1309480" y="2330142"/>
            <a:ext cx="801382" cy="941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="" xmlns:a16="http://schemas.microsoft.com/office/drawing/2014/main" id="{C9242DAD-8C77-44B7-A31C-BCC116C85DA2}"/>
              </a:ext>
            </a:extLst>
          </p:cNvPr>
          <p:cNvCxnSpPr/>
          <p:nvPr/>
        </p:nvCxnSpPr>
        <p:spPr>
          <a:xfrm>
            <a:off x="5593077" y="2800646"/>
            <a:ext cx="0" cy="549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èche : bas 26">
            <a:extLst>
              <a:ext uri="{FF2B5EF4-FFF2-40B4-BE49-F238E27FC236}">
                <a16:creationId xmlns="" xmlns:a16="http://schemas.microsoft.com/office/drawing/2014/main" id="{8CA0DDD5-1167-4826-989D-D5E0410F0714}"/>
              </a:ext>
            </a:extLst>
          </p:cNvPr>
          <p:cNvSpPr/>
          <p:nvPr/>
        </p:nvSpPr>
        <p:spPr>
          <a:xfrm>
            <a:off x="7572053" y="5498804"/>
            <a:ext cx="356172" cy="464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C2A0D614-9A81-4134-BA24-E4EDACFB3FB1}"/>
              </a:ext>
            </a:extLst>
          </p:cNvPr>
          <p:cNvSpPr txBox="1"/>
          <p:nvPr/>
        </p:nvSpPr>
        <p:spPr>
          <a:xfrm>
            <a:off x="4598166" y="4757463"/>
            <a:ext cx="69611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Quels </a:t>
            </a:r>
            <a:r>
              <a:rPr lang="fr-FR" sz="2000" dirty="0">
                <a:solidFill>
                  <a:srgbClr val="FF0000"/>
                </a:solidFill>
              </a:rPr>
              <a:t>Besoins futurs avec évolution du système alimentaire </a:t>
            </a:r>
            <a:r>
              <a:rPr lang="fr-FR" dirty="0"/>
              <a:t>(plus d’autonomie en Légumes)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="" xmlns:a16="http://schemas.microsoft.com/office/drawing/2014/main" id="{77352B2E-7023-457C-BF1B-94DB5425B76D}"/>
              </a:ext>
            </a:extLst>
          </p:cNvPr>
          <p:cNvCxnSpPr/>
          <p:nvPr/>
        </p:nvCxnSpPr>
        <p:spPr>
          <a:xfrm flipH="1">
            <a:off x="8845634" y="2949844"/>
            <a:ext cx="1102936" cy="283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8AA87FC-22E3-4400-A834-AD1DAB6BBE3E}"/>
              </a:ext>
            </a:extLst>
          </p:cNvPr>
          <p:cNvSpPr/>
          <p:nvPr/>
        </p:nvSpPr>
        <p:spPr>
          <a:xfrm>
            <a:off x="3780888" y="61027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Quels </a:t>
            </a:r>
            <a:r>
              <a:rPr lang="fr-FR" b="1" dirty="0">
                <a:solidFill>
                  <a:srgbClr val="FF0000"/>
                </a:solidFill>
              </a:rPr>
              <a:t>enjeux sur la disponibilité/les usages de l’eau agricole</a:t>
            </a:r>
            <a:r>
              <a:rPr lang="fr-FR" dirty="0">
                <a:solidFill>
                  <a:srgbClr val="FF0000"/>
                </a:solidFill>
              </a:rPr>
              <a:t>,</a:t>
            </a:r>
            <a:r>
              <a:rPr lang="fr-FR" dirty="0"/>
              <a:t> de l’eau pour le maraichage/légumes ?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="" xmlns:a16="http://schemas.microsoft.com/office/drawing/2014/main" id="{06CA0394-988E-41E5-9D16-A9E6B7051DCE}"/>
              </a:ext>
            </a:extLst>
          </p:cNvPr>
          <p:cNvCxnSpPr/>
          <p:nvPr/>
        </p:nvCxnSpPr>
        <p:spPr>
          <a:xfrm>
            <a:off x="3421930" y="5275934"/>
            <a:ext cx="5040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44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="" xmlns:a16="http://schemas.microsoft.com/office/drawing/2014/main" id="{068F8533-59CD-4EE3-8B31-32469F14F873}"/>
              </a:ext>
            </a:extLst>
          </p:cNvPr>
          <p:cNvSpPr/>
          <p:nvPr/>
        </p:nvSpPr>
        <p:spPr>
          <a:xfrm>
            <a:off x="574686" y="519484"/>
            <a:ext cx="9907920" cy="204013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spcAft>
                <a:spcPts val="200"/>
              </a:spcAft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Les </a:t>
            </a:r>
            <a:r>
              <a:rPr lang="fr-FR" sz="2000" b="0" strike="noStrike" spc="-1" dirty="0">
                <a:solidFill>
                  <a:srgbClr val="C00000"/>
                </a:solidFill>
                <a:latin typeface="Calibri Light"/>
                <a:ea typeface="Calibri"/>
              </a:rPr>
              <a:t>forages</a:t>
            </a:r>
            <a:r>
              <a:rPr lang="fr-FR" sz="2000" b="0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 représentent la principale source d’accès à l’eau d’irrigation</a:t>
            </a:r>
            <a:endParaRPr lang="fr-FR" sz="2000" b="0" strike="noStrike" spc="-1" dirty="0">
              <a:latin typeface="Arial"/>
            </a:endParaRPr>
          </a:p>
          <a:p>
            <a:pPr marL="800280" lvl="1" indent="-343080" algn="just">
              <a:spcAft>
                <a:spcPts val="200"/>
              </a:spcAft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1 forage / 8 ha (débits 2 à 25 m3/h)</a:t>
            </a:r>
            <a:endParaRPr lang="fr-FR" sz="2000" b="0" strike="noStrike" spc="-1" dirty="0">
              <a:latin typeface="Arial"/>
            </a:endParaRPr>
          </a:p>
          <a:p>
            <a:pPr marL="1257480" lvl="2" indent="-343080" algn="just">
              <a:spcAft>
                <a:spcPts val="200"/>
              </a:spcAft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Bassins/mares d’eau plutôt de « régulation » (débit, températures)</a:t>
            </a:r>
            <a:endParaRPr lang="fr-FR" sz="2000" b="0" strike="noStrike" spc="-1" dirty="0">
              <a:latin typeface="Arial"/>
            </a:endParaRPr>
          </a:p>
          <a:p>
            <a:pPr marL="343080" indent="-343080" algn="just">
              <a:spcBef>
                <a:spcPts val="1199"/>
              </a:spcBef>
              <a:spcAft>
                <a:spcPts val="200"/>
              </a:spcAft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L'</a:t>
            </a:r>
            <a:r>
              <a:rPr lang="fr-FR" sz="2000" b="0" strike="noStrike" spc="-1" dirty="0">
                <a:solidFill>
                  <a:srgbClr val="C00000"/>
                </a:solidFill>
                <a:latin typeface="Calibri Light"/>
                <a:ea typeface="Calibri"/>
              </a:rPr>
              <a:t>eau de ville </a:t>
            </a:r>
            <a:r>
              <a:rPr lang="fr-FR" sz="2000" b="0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constitue une source d'eau provisoire </a:t>
            </a:r>
            <a:endParaRPr lang="fr-FR" sz="2000" b="0" strike="noStrike" spc="-1" dirty="0">
              <a:latin typeface="Arial"/>
            </a:endParaRPr>
          </a:p>
          <a:p>
            <a:pPr marL="343080" indent="-343080" algn="just">
              <a:spcBef>
                <a:spcPts val="1199"/>
              </a:spcBef>
              <a:spcAft>
                <a:spcPts val="200"/>
              </a:spcAft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Les sources d’</a:t>
            </a:r>
            <a:r>
              <a:rPr lang="fr-FR" sz="2000" b="0" strike="noStrike" spc="-1" dirty="0">
                <a:solidFill>
                  <a:srgbClr val="C00000"/>
                </a:solidFill>
                <a:latin typeface="Calibri Light"/>
                <a:ea typeface="Calibri"/>
              </a:rPr>
              <a:t>eaux superficielles</a:t>
            </a:r>
            <a:r>
              <a:rPr lang="fr-FR" sz="2000" b="0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, individuelles ou collectives, sont très peu fréquentes. 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6F8C2BFB-4767-4369-A76B-A19CC3F2E23B}"/>
              </a:ext>
            </a:extLst>
          </p:cNvPr>
          <p:cNvSpPr txBox="1"/>
          <p:nvPr/>
        </p:nvSpPr>
        <p:spPr>
          <a:xfrm>
            <a:off x="197963" y="70028"/>
            <a:ext cx="205613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1. ENQUETES</a:t>
            </a:r>
            <a:endParaRPr lang="fr-FR" dirty="0"/>
          </a:p>
        </p:txBody>
      </p:sp>
      <p:pic>
        <p:nvPicPr>
          <p:cNvPr id="8" name="Image 4">
            <a:extLst>
              <a:ext uri="{FF2B5EF4-FFF2-40B4-BE49-F238E27FC236}">
                <a16:creationId xmlns="" xmlns:a16="http://schemas.microsoft.com/office/drawing/2014/main" id="{B5C6C8F6-B749-4F37-9E4B-4BFA20F811C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558390" y="2822877"/>
            <a:ext cx="7254360" cy="3908880"/>
          </a:xfrm>
          <a:prstGeom prst="rect">
            <a:avLst/>
          </a:prstGeom>
          <a:ln w="0">
            <a:noFill/>
          </a:ln>
        </p:spPr>
      </p:pic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FE723687-2DF4-4B8F-A437-95275139385B}"/>
              </a:ext>
            </a:extLst>
          </p:cNvPr>
          <p:cNvSpPr/>
          <p:nvPr/>
        </p:nvSpPr>
        <p:spPr>
          <a:xfrm>
            <a:off x="379250" y="3472398"/>
            <a:ext cx="3730680" cy="14989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spcAft>
                <a:spcPts val="300"/>
              </a:spcAft>
              <a:buNone/>
              <a:tabLst>
                <a:tab pos="1919520" algn="l"/>
                <a:tab pos="4445640" algn="ctr"/>
              </a:tabLst>
            </a:pPr>
            <a:r>
              <a:rPr lang="fr-FR" sz="2400" b="1" strike="noStrike" spc="-1" dirty="0">
                <a:solidFill>
                  <a:srgbClr val="00B0F0"/>
                </a:solidFill>
                <a:latin typeface="Calibri"/>
                <a:ea typeface="Calibri"/>
              </a:rPr>
              <a:t>→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Années humides : </a:t>
            </a:r>
            <a:endParaRPr lang="fr-FR" sz="2000" b="0" strike="noStrike" spc="-1" dirty="0">
              <a:latin typeface="Arial"/>
            </a:endParaRPr>
          </a:p>
          <a:p>
            <a:pPr marL="536400" indent="-179280" algn="just">
              <a:spcAft>
                <a:spcPts val="300"/>
              </a:spcAft>
              <a:buClr>
                <a:srgbClr val="00B0F0"/>
              </a:buClr>
              <a:buFont typeface="Arial"/>
              <a:buChar char="•"/>
              <a:tabLst>
                <a:tab pos="1919520" algn="l"/>
                <a:tab pos="4445640" algn="ctr"/>
              </a:tabLst>
            </a:pPr>
            <a:r>
              <a:rPr lang="fr-FR" sz="1800" b="1" strike="noStrike" spc="-1" dirty="0">
                <a:solidFill>
                  <a:srgbClr val="00B0F0"/>
                </a:solidFill>
                <a:latin typeface="Calibri"/>
                <a:ea typeface="Calibri"/>
              </a:rPr>
              <a:t>2021, 2016, 2012 et 2007</a:t>
            </a:r>
            <a:endParaRPr lang="fr-FR" sz="1800" b="0" strike="noStrike" spc="-1" dirty="0">
              <a:latin typeface="Arial"/>
            </a:endParaRPr>
          </a:p>
          <a:p>
            <a:pPr algn="just">
              <a:spcAft>
                <a:spcPts val="300"/>
              </a:spcAft>
              <a:buNone/>
              <a:tabLst>
                <a:tab pos="1919520" algn="l"/>
                <a:tab pos="4445640" algn="ctr"/>
              </a:tabLst>
            </a:pPr>
            <a:r>
              <a:rPr lang="fr-FR" sz="2400" b="1" strike="noStrike" spc="-1" dirty="0">
                <a:solidFill>
                  <a:srgbClr val="FFC000"/>
                </a:solidFill>
                <a:latin typeface="Calibri"/>
                <a:ea typeface="Calibri"/>
              </a:rPr>
              <a:t>→ 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Années sèches </a:t>
            </a:r>
            <a:endParaRPr lang="fr-FR" sz="2000" b="0" strike="noStrike" spc="-1" dirty="0">
              <a:latin typeface="Arial"/>
            </a:endParaRPr>
          </a:p>
          <a:p>
            <a:pPr marL="343080" indent="14400" algn="just">
              <a:spcAft>
                <a:spcPts val="300"/>
              </a:spcAft>
              <a:buClr>
                <a:srgbClr val="FFC000"/>
              </a:buClr>
              <a:buFont typeface="Arial"/>
              <a:buChar char="•"/>
              <a:tabLst>
                <a:tab pos="1919520" algn="l"/>
                <a:tab pos="4445640" algn="ctr"/>
              </a:tabLst>
            </a:pPr>
            <a:r>
              <a:rPr lang="fr-FR" sz="1800" b="1" strike="noStrike" spc="-1" dirty="0">
                <a:solidFill>
                  <a:srgbClr val="FFC000"/>
                </a:solidFill>
                <a:latin typeface="Calibri"/>
                <a:ea typeface="Calibri"/>
              </a:rPr>
              <a:t> 2020, 2019 et 2003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978D2C10-6F00-4F51-AF62-86A1431A9CFA}"/>
              </a:ext>
            </a:extLst>
          </p:cNvPr>
          <p:cNvSpPr txBox="1"/>
          <p:nvPr/>
        </p:nvSpPr>
        <p:spPr>
          <a:xfrm>
            <a:off x="495365" y="5384409"/>
            <a:ext cx="3837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 </a:t>
            </a:r>
            <a:r>
              <a:rPr lang="fr-FR" sz="2000" b="1" dirty="0">
                <a:solidFill>
                  <a:srgbClr val="0070C0"/>
                </a:solidFill>
              </a:rPr>
              <a:t>1500 à 3000 m3/ha/an</a:t>
            </a:r>
          </a:p>
          <a:p>
            <a:r>
              <a:rPr lang="fr-FR" dirty="0"/>
              <a:t> avec une différenciation Petites/moyennes et grandes fermes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29C626DF-53A6-449C-A784-EC4D248F77FD}"/>
              </a:ext>
            </a:extLst>
          </p:cNvPr>
          <p:cNvSpPr txBox="1"/>
          <p:nvPr/>
        </p:nvSpPr>
        <p:spPr>
          <a:xfrm>
            <a:off x="3939809" y="148804"/>
            <a:ext cx="750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9 Exploitants, : 1 légumier, 2 « gros maraichers », 6 « petites fermes »</a:t>
            </a:r>
          </a:p>
        </p:txBody>
      </p:sp>
    </p:spTree>
    <p:extLst>
      <p:ext uri="{BB962C8B-B14F-4D97-AF65-F5344CB8AC3E}">
        <p14:creationId xmlns:p14="http://schemas.microsoft.com/office/powerpoint/2010/main" val="40310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">
            <a:extLst>
              <a:ext uri="{FF2B5EF4-FFF2-40B4-BE49-F238E27FC236}">
                <a16:creationId xmlns="" xmlns:a16="http://schemas.microsoft.com/office/drawing/2014/main" id="{A3C36F4E-455A-42B8-A93F-38D4B3D708CA}"/>
              </a:ext>
            </a:extLst>
          </p:cNvPr>
          <p:cNvGrpSpPr/>
          <p:nvPr/>
        </p:nvGrpSpPr>
        <p:grpSpPr>
          <a:xfrm>
            <a:off x="398261" y="656770"/>
            <a:ext cx="8226000" cy="4715640"/>
            <a:chOff x="3811680" y="1806840"/>
            <a:chExt cx="8226000" cy="4715640"/>
          </a:xfrm>
        </p:grpSpPr>
        <p:sp>
          <p:nvSpPr>
            <p:cNvPr id="3" name="Rectangle 3">
              <a:extLst>
                <a:ext uri="{FF2B5EF4-FFF2-40B4-BE49-F238E27FC236}">
                  <a16:creationId xmlns="" xmlns:a16="http://schemas.microsoft.com/office/drawing/2014/main" id="{1DA72B97-F433-4EB8-96D2-01B69F532450}"/>
                </a:ext>
              </a:extLst>
            </p:cNvPr>
            <p:cNvSpPr/>
            <p:nvPr/>
          </p:nvSpPr>
          <p:spPr>
            <a:xfrm>
              <a:off x="3830760" y="6066720"/>
              <a:ext cx="8206920" cy="45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ctr">
              <a:spAutoFit/>
            </a:bodyPr>
            <a:lstStyle/>
            <a:p>
              <a:pPr algn="just">
                <a:lnSpc>
                  <a:spcPct val="100000"/>
                </a:lnSpc>
                <a:buNone/>
                <a:tabLst>
                  <a:tab pos="0" algn="l"/>
                </a:tabLst>
              </a:pPr>
              <a:r>
                <a:rPr lang="fr-FR" sz="1200" b="0" i="1" strike="noStrike" spc="-1">
                  <a:solidFill>
                    <a:srgbClr val="44546A"/>
                  </a:solidFill>
                  <a:latin typeface="Calibri"/>
                  <a:ea typeface="Calibri"/>
                </a:rPr>
                <a:t>Fig. Volumes (maximaux et minimaux) prélevés/consommés en eau d'irrigation pour certaines cultures (plein champ et sous abris). Données recueillies auprès de 4 agriculteurs enquêtés à partir de leurs prélèvements sur plusieurs années (sèches/humides). </a:t>
              </a:r>
              <a:endParaRPr lang="fr-FR" sz="1200" b="0" strike="noStrike" spc="-1">
                <a:latin typeface="Arial"/>
              </a:endParaRPr>
            </a:p>
          </p:txBody>
        </p:sp>
        <p:pic>
          <p:nvPicPr>
            <p:cNvPr id="4" name="Image 8">
              <a:extLst>
                <a:ext uri="{FF2B5EF4-FFF2-40B4-BE49-F238E27FC236}">
                  <a16:creationId xmlns="" xmlns:a16="http://schemas.microsoft.com/office/drawing/2014/main" id="{03DB11A9-0373-4086-9113-40B9FE6B3957}"/>
                </a:ext>
              </a:extLst>
            </p:cNvPr>
            <p:cNvPicPr/>
            <p:nvPr/>
          </p:nvPicPr>
          <p:blipFill>
            <a:blip r:embed="rId2"/>
            <a:srcRect l="4473" t="17283" r="-728" b="1178"/>
            <a:stretch/>
          </p:blipFill>
          <p:spPr>
            <a:xfrm>
              <a:off x="3811680" y="1806840"/>
              <a:ext cx="8225640" cy="4216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" name="ZoneTexte 1">
            <a:extLst>
              <a:ext uri="{FF2B5EF4-FFF2-40B4-BE49-F238E27FC236}">
                <a16:creationId xmlns="" xmlns:a16="http://schemas.microsoft.com/office/drawing/2014/main" id="{95408E4D-944A-4494-8A3D-F76B2D7D6090}"/>
              </a:ext>
            </a:extLst>
          </p:cNvPr>
          <p:cNvSpPr/>
          <p:nvPr/>
        </p:nvSpPr>
        <p:spPr>
          <a:xfrm>
            <a:off x="8571143" y="412649"/>
            <a:ext cx="3466537" cy="152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→ </a:t>
            </a:r>
            <a:r>
              <a:rPr lang="fr-FR" sz="1600" b="1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Prélèvements relativement faibles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fr-FR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→</a:t>
            </a:r>
            <a:r>
              <a:rPr lang="fr-FR" sz="1800" b="1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 </a:t>
            </a:r>
            <a:r>
              <a:rPr lang="fr-FR" sz="1600" b="1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Cultures sous abris</a:t>
            </a:r>
            <a:r>
              <a:rPr lang="fr-FR" sz="1600" b="0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 (</a:t>
            </a:r>
            <a:r>
              <a:rPr lang="fr-FR" sz="1600" b="1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≤10 %)</a:t>
            </a:r>
            <a:endParaRPr lang="fr-FR" sz="1600" b="0" strike="noStrike" spc="-1" dirty="0">
              <a:latin typeface="Arial"/>
            </a:endParaRPr>
          </a:p>
          <a:p>
            <a:pPr marL="636480" lvl="1" indent="-179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600" b="0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≈</a:t>
            </a:r>
            <a:r>
              <a:rPr lang="fr-FR" sz="1600" b="1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 deux fois plus d'eau </a:t>
            </a:r>
            <a:r>
              <a:rPr lang="fr-FR" sz="1600" b="0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d’irrigation/cultures/unités de surfaces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553AAD96-6D3D-4C6E-98A2-69FCDAE89A3C}"/>
              </a:ext>
            </a:extLst>
          </p:cNvPr>
          <p:cNvSpPr txBox="1"/>
          <p:nvPr/>
        </p:nvSpPr>
        <p:spPr>
          <a:xfrm>
            <a:off x="297712" y="5794744"/>
            <a:ext cx="1112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prélèvements par culture ne sont pas toujours calculés/approchés  (un peu plus sous serre que plein champ)</a:t>
            </a:r>
          </a:p>
        </p:txBody>
      </p:sp>
    </p:spTree>
    <p:extLst>
      <p:ext uri="{BB962C8B-B14F-4D97-AF65-F5344CB8AC3E}">
        <p14:creationId xmlns:p14="http://schemas.microsoft.com/office/powerpoint/2010/main" val="8280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re 1"/>
          <p:cNvSpPr/>
          <p:nvPr/>
        </p:nvSpPr>
        <p:spPr>
          <a:xfrm>
            <a:off x="383400" y="-127440"/>
            <a:ext cx="8382960" cy="82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Title Placeholder 1"/>
          <p:cNvSpPr/>
          <p:nvPr/>
        </p:nvSpPr>
        <p:spPr>
          <a:xfrm>
            <a:off x="867960" y="682560"/>
            <a:ext cx="9065520" cy="8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Espace réservé du texte 5"/>
          <p:cNvSpPr/>
          <p:nvPr/>
        </p:nvSpPr>
        <p:spPr>
          <a:xfrm>
            <a:off x="249480" y="1211400"/>
            <a:ext cx="11552660" cy="46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168560" indent="-116856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→ </a:t>
            </a:r>
            <a:r>
              <a:rPr lang="fr-FR" sz="2000" b="0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Modélisation des besoins optimaux (bilans hydriques à horizon 2060 ) des cultures et successions de cultures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263" name="Rectangle 8"/>
          <p:cNvSpPr/>
          <p:nvPr/>
        </p:nvSpPr>
        <p:spPr>
          <a:xfrm>
            <a:off x="268199" y="1711189"/>
            <a:ext cx="11714693" cy="72108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15000"/>
              </a:lnSpc>
              <a:spcBef>
                <a:spcPts val="1199"/>
              </a:spcBef>
              <a:buNone/>
            </a:pPr>
            <a:r>
              <a:rPr lang="fr-FR" sz="1800" b="0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Le modèle développé calcule l’ETM (l’évapotranspiration maximale) à partir des données climatiques (DRIAS et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 Light"/>
                <a:ea typeface="Calibri"/>
              </a:rPr>
              <a:t>Sicilima</a:t>
            </a:r>
            <a:r>
              <a:rPr lang="fr-FR" sz="1800" b="0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) à l’aide de l’équation  : </a:t>
            </a:r>
            <a:r>
              <a:rPr lang="fr-FR" sz="1800" b="1" strike="noStrike" spc="-1" dirty="0">
                <a:solidFill>
                  <a:srgbClr val="000000"/>
                </a:solidFill>
                <a:latin typeface="Cambria Math"/>
                <a:ea typeface="Calibri"/>
              </a:rPr>
              <a:t>𝐸𝑇𝑀</a:t>
            </a:r>
            <a:r>
              <a:rPr lang="fr-FR" sz="1800" b="1" strike="noStrike" spc="-1" dirty="0">
                <a:solidFill>
                  <a:srgbClr val="000000"/>
                </a:solidFill>
                <a:latin typeface="Palatino Linotype"/>
                <a:ea typeface="Calibri"/>
              </a:rPr>
              <a:t>=(</a:t>
            </a:r>
            <a:r>
              <a:rPr lang="fr-FR" sz="1800" b="1" strike="noStrike" spc="-1" dirty="0">
                <a:solidFill>
                  <a:srgbClr val="000000"/>
                </a:solidFill>
                <a:latin typeface="Cambria Math"/>
                <a:ea typeface="Calibri"/>
              </a:rPr>
              <a:t>𝐾𝑒</a:t>
            </a:r>
            <a:r>
              <a:rPr lang="fr-FR" sz="1800" b="1" strike="noStrike" spc="-1" dirty="0">
                <a:solidFill>
                  <a:srgbClr val="000000"/>
                </a:solidFill>
                <a:latin typeface="Palatino Linotype"/>
                <a:ea typeface="Calibri"/>
              </a:rPr>
              <a:t>+</a:t>
            </a:r>
            <a:r>
              <a:rPr lang="fr-FR" sz="1800" b="1" strike="noStrike" spc="-1" dirty="0">
                <a:solidFill>
                  <a:srgbClr val="000000"/>
                </a:solidFill>
                <a:latin typeface="Cambria Math"/>
                <a:ea typeface="Calibri"/>
              </a:rPr>
              <a:t>𝐾𝑐𝑏</a:t>
            </a:r>
            <a:r>
              <a:rPr lang="fr-FR" sz="1800" b="1" strike="noStrike" spc="-1" dirty="0">
                <a:solidFill>
                  <a:srgbClr val="000000"/>
                </a:solidFill>
                <a:latin typeface="Palatino Linotype"/>
                <a:ea typeface="Calibri"/>
              </a:rPr>
              <a:t>)</a:t>
            </a:r>
            <a:r>
              <a:rPr lang="fr-FR" sz="1800" b="1" strike="noStrike" spc="-1" dirty="0">
                <a:solidFill>
                  <a:srgbClr val="000000"/>
                </a:solidFill>
                <a:latin typeface="Cambria Math"/>
                <a:ea typeface="Calibri"/>
              </a:rPr>
              <a:t>∗𝐸𝑇𝑃</a:t>
            </a:r>
            <a:r>
              <a:rPr lang="fr-FR" sz="1800" b="0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   avec 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 Light"/>
                <a:ea typeface="Calibri"/>
              </a:rPr>
              <a:t>Ke</a:t>
            </a:r>
            <a:r>
              <a:rPr lang="fr-FR" sz="1800" b="0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 sol,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 Light"/>
                <a:ea typeface="Calibri"/>
              </a:rPr>
              <a:t>Kcb</a:t>
            </a:r>
            <a:r>
              <a:rPr lang="fr-FR" sz="1800" b="0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 culture selon stades (données FAO)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64" name="Title Placeholder 1"/>
          <p:cNvSpPr/>
          <p:nvPr/>
        </p:nvSpPr>
        <p:spPr>
          <a:xfrm>
            <a:off x="268200" y="100440"/>
            <a:ext cx="7536098" cy="851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sz="2800" b="1" strike="noStrike" spc="-1" dirty="0">
                <a:latin typeface="Calibri Light"/>
                <a:ea typeface="Calibri"/>
              </a:rPr>
              <a:t>2. Quels volumes additionnels d'eau d'irrigation ?</a:t>
            </a:r>
            <a:endParaRPr lang="fr-FR" sz="2800" b="1" strike="noStrike" spc="-1" dirty="0"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94A1F627-8ACF-431C-A66C-E858A03B5AED}"/>
              </a:ext>
            </a:extLst>
          </p:cNvPr>
          <p:cNvSpPr txBox="1"/>
          <p:nvPr/>
        </p:nvSpPr>
        <p:spPr>
          <a:xfrm>
            <a:off x="268200" y="2913321"/>
            <a:ext cx="2910935" cy="92333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5 cultures (cycle)</a:t>
            </a:r>
          </a:p>
          <a:p>
            <a:r>
              <a:rPr lang="fr-FR" dirty="0"/>
              <a:t>Tomate, aubergine, courgette, carotte, laitue </a:t>
            </a:r>
          </a:p>
        </p:txBody>
      </p:sp>
      <p:pic>
        <p:nvPicPr>
          <p:cNvPr id="9" name="Image 11">
            <a:extLst>
              <a:ext uri="{FF2B5EF4-FFF2-40B4-BE49-F238E27FC236}">
                <a16:creationId xmlns="" xmlns:a16="http://schemas.microsoft.com/office/drawing/2014/main" id="{93441CB0-FAC3-4B14-8880-DE4AAAD8BFB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018028" y="3023366"/>
            <a:ext cx="5706359" cy="2976126"/>
          </a:xfrm>
          <a:prstGeom prst="rect">
            <a:avLst/>
          </a:prstGeom>
          <a:ln w="0"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B17E9347-78B6-48D4-8384-A1CA5092E7B3}"/>
              </a:ext>
            </a:extLst>
          </p:cNvPr>
          <p:cNvSpPr txBox="1"/>
          <p:nvPr/>
        </p:nvSpPr>
        <p:spPr>
          <a:xfrm>
            <a:off x="7719238" y="2654034"/>
            <a:ext cx="381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successions de culture «type » 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75D793B5-66FD-4052-B4D4-6D0D77033DB7}"/>
              </a:ext>
            </a:extLst>
          </p:cNvPr>
          <p:cNvSpPr txBox="1"/>
          <p:nvPr/>
        </p:nvSpPr>
        <p:spPr>
          <a:xfrm>
            <a:off x="867960" y="4455042"/>
            <a:ext cx="474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+ Effet simulé d’un « paillage », </a:t>
            </a:r>
          </a:p>
          <a:p>
            <a:pPr algn="ctr"/>
            <a:r>
              <a:rPr lang="fr-FR" dirty="0"/>
              <a:t>organique ou plastique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re 1"/>
          <p:cNvSpPr/>
          <p:nvPr/>
        </p:nvSpPr>
        <p:spPr>
          <a:xfrm>
            <a:off x="383400" y="-127440"/>
            <a:ext cx="8382960" cy="82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Rectangle 2"/>
          <p:cNvSpPr/>
          <p:nvPr/>
        </p:nvSpPr>
        <p:spPr>
          <a:xfrm>
            <a:off x="0" y="0"/>
            <a:ext cx="1219176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75" name="Groupe 25"/>
          <p:cNvGrpSpPr/>
          <p:nvPr/>
        </p:nvGrpSpPr>
        <p:grpSpPr>
          <a:xfrm>
            <a:off x="240840" y="287280"/>
            <a:ext cx="9539640" cy="5253480"/>
            <a:chOff x="240840" y="1656000"/>
            <a:chExt cx="9539640" cy="4818960"/>
          </a:xfrm>
        </p:grpSpPr>
        <p:sp>
          <p:nvSpPr>
            <p:cNvPr id="276" name="Rectangle 4"/>
            <p:cNvSpPr/>
            <p:nvPr/>
          </p:nvSpPr>
          <p:spPr>
            <a:xfrm>
              <a:off x="248760" y="6217920"/>
              <a:ext cx="900756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fr-FR" sz="1100" b="0" strike="noStrike" spc="-1">
                  <a:solidFill>
                    <a:srgbClr val="000000"/>
                  </a:solidFill>
                  <a:latin typeface="Calibri"/>
                  <a:ea typeface="Calibri"/>
                </a:rPr>
                <a:t>Fig. projections des besoins en irrigation des cultures (tomate, aubergine, courgette, carotte, laitue) entre 1960-2060 sur le plateau de Saclay</a:t>
              </a:r>
              <a:endParaRPr lang="fr-FR" sz="1100" b="0" strike="noStrike" spc="-1">
                <a:latin typeface="Arial"/>
              </a:endParaRPr>
            </a:p>
          </p:txBody>
        </p:sp>
        <p:pic>
          <p:nvPicPr>
            <p:cNvPr id="277" name="Image 2"/>
            <p:cNvPicPr/>
            <p:nvPr/>
          </p:nvPicPr>
          <p:blipFill>
            <a:blip r:embed="rId3"/>
            <a:stretch/>
          </p:blipFill>
          <p:spPr>
            <a:xfrm>
              <a:off x="240840" y="1656000"/>
              <a:ext cx="9539640" cy="44413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78" name="Groupe 46"/>
          <p:cNvGrpSpPr/>
          <p:nvPr/>
        </p:nvGrpSpPr>
        <p:grpSpPr>
          <a:xfrm>
            <a:off x="4699080" y="2268720"/>
            <a:ext cx="1400400" cy="3367800"/>
            <a:chOff x="4699080" y="2268720"/>
            <a:chExt cx="1400400" cy="3367800"/>
          </a:xfrm>
        </p:grpSpPr>
        <p:sp>
          <p:nvSpPr>
            <p:cNvPr id="279" name="Connecteur droit 28"/>
            <p:cNvSpPr/>
            <p:nvPr/>
          </p:nvSpPr>
          <p:spPr>
            <a:xfrm flipH="1">
              <a:off x="4699080" y="2442240"/>
              <a:ext cx="23040" cy="3194280"/>
            </a:xfrm>
            <a:prstGeom prst="line">
              <a:avLst/>
            </a:prstGeom>
            <a:ln w="25400">
              <a:solidFill>
                <a:srgbClr val="00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280" name="ZoneTexte 43"/>
            <p:cNvSpPr/>
            <p:nvPr/>
          </p:nvSpPr>
          <p:spPr>
            <a:xfrm>
              <a:off x="4757040" y="2268720"/>
              <a:ext cx="1342440" cy="30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fr-FR" sz="1400" b="1" strike="noStrike" spc="-1">
                  <a:solidFill>
                    <a:srgbClr val="000000"/>
                  </a:solidFill>
                  <a:latin typeface="Calibri"/>
                </a:rPr>
                <a:t>Année 2023</a:t>
              </a:r>
              <a:endParaRPr lang="fr-FR" sz="1400" b="0" strike="noStrike" spc="-1">
                <a:latin typeface="Arial"/>
              </a:endParaRP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ADA5EADF-95B5-4C42-8FBD-2C1B1F0A5784}"/>
              </a:ext>
            </a:extLst>
          </p:cNvPr>
          <p:cNvSpPr txBox="1"/>
          <p:nvPr/>
        </p:nvSpPr>
        <p:spPr>
          <a:xfrm>
            <a:off x="10005237" y="1221480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Tomate : 300 à 380 mm /cycle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CDE420C4-4178-4F33-B9B6-DFB54179F9F6}"/>
              </a:ext>
            </a:extLst>
          </p:cNvPr>
          <p:cNvSpPr txBox="1"/>
          <p:nvPr/>
        </p:nvSpPr>
        <p:spPr>
          <a:xfrm>
            <a:off x="10005237" y="407128"/>
            <a:ext cx="238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De 2023 à 2060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A6757ADA-820A-4C72-B4C7-6BD3A0EBA60E}"/>
              </a:ext>
            </a:extLst>
          </p:cNvPr>
          <p:cNvSpPr txBox="1"/>
          <p:nvPr/>
        </p:nvSpPr>
        <p:spPr>
          <a:xfrm>
            <a:off x="10005237" y="2442240"/>
            <a:ext cx="1945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Laitue : 60 à 80 mm/cycle</a:t>
            </a:r>
          </a:p>
        </p:txBody>
      </p:sp>
      <p:sp>
        <p:nvSpPr>
          <p:cNvPr id="5" name="Triangle isocèle 4">
            <a:extLst>
              <a:ext uri="{FF2B5EF4-FFF2-40B4-BE49-F238E27FC236}">
                <a16:creationId xmlns="" xmlns:a16="http://schemas.microsoft.com/office/drawing/2014/main" id="{F5797884-0198-4C50-A952-130EEA98F895}"/>
              </a:ext>
            </a:extLst>
          </p:cNvPr>
          <p:cNvSpPr/>
          <p:nvPr/>
        </p:nvSpPr>
        <p:spPr>
          <a:xfrm>
            <a:off x="10327764" y="3429000"/>
            <a:ext cx="613138" cy="70788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E5E1B7B9-349C-4130-AF4F-6AE5B5F4BBAE}"/>
              </a:ext>
            </a:extLst>
          </p:cNvPr>
          <p:cNvSpPr txBox="1"/>
          <p:nvPr/>
        </p:nvSpPr>
        <p:spPr>
          <a:xfrm>
            <a:off x="10021320" y="4518837"/>
            <a:ext cx="2067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Faibles « besoins » initiaux</a:t>
            </a:r>
          </a:p>
          <a:p>
            <a:pPr algn="ctr"/>
            <a:r>
              <a:rPr lang="fr-FR" sz="2000" dirty="0"/>
              <a:t>Fortes variabilités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re 1"/>
          <p:cNvSpPr/>
          <p:nvPr/>
        </p:nvSpPr>
        <p:spPr>
          <a:xfrm>
            <a:off x="383400" y="-127440"/>
            <a:ext cx="8382960" cy="82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Rectangle 2"/>
          <p:cNvSpPr/>
          <p:nvPr/>
        </p:nvSpPr>
        <p:spPr>
          <a:xfrm>
            <a:off x="0" y="0"/>
            <a:ext cx="1219176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97" name="Groupe 4"/>
          <p:cNvGrpSpPr/>
          <p:nvPr/>
        </p:nvGrpSpPr>
        <p:grpSpPr>
          <a:xfrm>
            <a:off x="0" y="92019"/>
            <a:ext cx="6757920" cy="3635190"/>
            <a:chOff x="280440" y="1578600"/>
            <a:chExt cx="6757920" cy="3635190"/>
          </a:xfrm>
        </p:grpSpPr>
        <p:pic>
          <p:nvPicPr>
            <p:cNvPr id="298" name="Image 9"/>
            <p:cNvPicPr/>
            <p:nvPr/>
          </p:nvPicPr>
          <p:blipFill>
            <a:blip r:embed="rId3"/>
            <a:stretch/>
          </p:blipFill>
          <p:spPr>
            <a:xfrm>
              <a:off x="280440" y="1678230"/>
              <a:ext cx="6757920" cy="3535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9" name="ZoneTexte 2"/>
            <p:cNvSpPr/>
            <p:nvPr/>
          </p:nvSpPr>
          <p:spPr>
            <a:xfrm>
              <a:off x="1346760" y="1578600"/>
              <a:ext cx="4944600" cy="57636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fr-FR" sz="1600" b="0" strike="noStrike" spc="-1" dirty="0">
                  <a:solidFill>
                    <a:srgbClr val="000000"/>
                  </a:solidFill>
                  <a:latin typeface="Calibri"/>
                </a:rPr>
                <a:t>Besoins en eau d’irrigation pour les 2 successions « type » de cultures</a:t>
              </a:r>
              <a:endParaRPr lang="fr-FR" sz="1600" b="0" strike="noStrike" spc="-1" dirty="0">
                <a:latin typeface="Arial"/>
              </a:endParaRPr>
            </a:p>
          </p:txBody>
        </p:sp>
      </p:grpSp>
      <p:sp>
        <p:nvSpPr>
          <p:cNvPr id="300" name="Rectangle 3"/>
          <p:cNvSpPr/>
          <p:nvPr/>
        </p:nvSpPr>
        <p:spPr>
          <a:xfrm>
            <a:off x="7399080" y="206758"/>
            <a:ext cx="4129560" cy="644877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spcAft>
                <a:spcPts val="799"/>
              </a:spcAft>
              <a:buNone/>
            </a:pPr>
            <a:r>
              <a:rPr lang="fr-FR" b="1" spc="-1" dirty="0">
                <a:solidFill>
                  <a:srgbClr val="C00000"/>
                </a:solidFill>
                <a:latin typeface="Calibri Light"/>
                <a:ea typeface="Calibri"/>
              </a:rPr>
              <a:t>H</a:t>
            </a:r>
            <a:r>
              <a:rPr lang="fr-FR" sz="1800" b="1" strike="noStrike" spc="-1" dirty="0">
                <a:solidFill>
                  <a:srgbClr val="C00000"/>
                </a:solidFill>
                <a:latin typeface="Calibri Light"/>
                <a:ea typeface="Calibri"/>
              </a:rPr>
              <a:t>ausse</a:t>
            </a:r>
            <a:r>
              <a:rPr lang="fr-FR" sz="1800" b="1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 </a:t>
            </a:r>
            <a:r>
              <a:rPr lang="fr-FR" sz="1800" b="1" strike="noStrike" spc="-1" dirty="0">
                <a:solidFill>
                  <a:srgbClr val="C00000"/>
                </a:solidFill>
                <a:latin typeface="Calibri Light"/>
                <a:ea typeface="Calibri"/>
              </a:rPr>
              <a:t>d’environ 20%</a:t>
            </a:r>
            <a:r>
              <a:rPr lang="fr-FR" sz="1800" b="0" strike="noStrike" spc="-1" dirty="0">
                <a:solidFill>
                  <a:srgbClr val="C00000"/>
                </a:solidFill>
                <a:latin typeface="Calibri Light"/>
                <a:ea typeface="Calibri"/>
              </a:rPr>
              <a:t> </a:t>
            </a:r>
            <a:r>
              <a:rPr lang="fr-FR" sz="1800" b="0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des besoins en eau en plein champ.</a:t>
            </a:r>
            <a:endParaRPr lang="fr-FR" sz="1800" b="0" strike="noStrike" spc="-1" dirty="0">
              <a:latin typeface="Arial"/>
            </a:endParaRPr>
          </a:p>
        </p:txBody>
      </p:sp>
      <p:grpSp>
        <p:nvGrpSpPr>
          <p:cNvPr id="18" name="Groupe 13">
            <a:extLst>
              <a:ext uri="{FF2B5EF4-FFF2-40B4-BE49-F238E27FC236}">
                <a16:creationId xmlns="" xmlns:a16="http://schemas.microsoft.com/office/drawing/2014/main" id="{C4C70F93-DC10-4F41-AB82-044510CA16D8}"/>
              </a:ext>
            </a:extLst>
          </p:cNvPr>
          <p:cNvGrpSpPr/>
          <p:nvPr/>
        </p:nvGrpSpPr>
        <p:grpSpPr>
          <a:xfrm>
            <a:off x="4691671" y="730788"/>
            <a:ext cx="2045040" cy="2404696"/>
            <a:chOff x="4552320" y="1910520"/>
            <a:chExt cx="2045040" cy="2404696"/>
          </a:xfrm>
        </p:grpSpPr>
        <p:sp>
          <p:nvSpPr>
            <p:cNvPr id="19" name="Connecteur droit avec flèche 6">
              <a:extLst>
                <a:ext uri="{FF2B5EF4-FFF2-40B4-BE49-F238E27FC236}">
                  <a16:creationId xmlns="" xmlns:a16="http://schemas.microsoft.com/office/drawing/2014/main" id="{67D1FDBB-AFBE-4B29-A59B-CE84070DDC9A}"/>
                </a:ext>
              </a:extLst>
            </p:cNvPr>
            <p:cNvSpPr/>
            <p:nvPr/>
          </p:nvSpPr>
          <p:spPr>
            <a:xfrm flipV="1">
              <a:off x="4757400" y="2117880"/>
              <a:ext cx="624600" cy="312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92D05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" name="Connecteur droit avec flèche 11">
              <a:extLst>
                <a:ext uri="{FF2B5EF4-FFF2-40B4-BE49-F238E27FC236}">
                  <a16:creationId xmlns="" xmlns:a16="http://schemas.microsoft.com/office/drawing/2014/main" id="{2DA7C339-F076-4485-952F-614FA66AF707}"/>
                </a:ext>
              </a:extLst>
            </p:cNvPr>
            <p:cNvSpPr/>
            <p:nvPr/>
          </p:nvSpPr>
          <p:spPr>
            <a:xfrm>
              <a:off x="4552320" y="3575571"/>
              <a:ext cx="428040" cy="648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5B9BD5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" name="ZoneTexte 10">
              <a:extLst>
                <a:ext uri="{FF2B5EF4-FFF2-40B4-BE49-F238E27FC236}">
                  <a16:creationId xmlns="" xmlns:a16="http://schemas.microsoft.com/office/drawing/2014/main" id="{E441DFC1-0F48-4007-AE58-ED471185B9F2}"/>
                </a:ext>
              </a:extLst>
            </p:cNvPr>
            <p:cNvSpPr/>
            <p:nvPr/>
          </p:nvSpPr>
          <p:spPr>
            <a:xfrm>
              <a:off x="5440320" y="1910520"/>
              <a:ext cx="1157040" cy="272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fr-FR" sz="1200" b="0" strike="noStrike" spc="-1" dirty="0">
                  <a:solidFill>
                    <a:srgbClr val="70AD47"/>
                  </a:solidFill>
                  <a:latin typeface="Calibri"/>
                </a:rPr>
                <a:t>300 à 500mm</a:t>
              </a:r>
              <a:endParaRPr lang="fr-FR" sz="1200" b="0" strike="noStrike" spc="-1" dirty="0">
                <a:latin typeface="Arial"/>
              </a:endParaRPr>
            </a:p>
          </p:txBody>
        </p:sp>
        <p:sp>
          <p:nvSpPr>
            <p:cNvPr id="22" name="ZoneTexte 16">
              <a:extLst>
                <a:ext uri="{FF2B5EF4-FFF2-40B4-BE49-F238E27FC236}">
                  <a16:creationId xmlns="" xmlns:a16="http://schemas.microsoft.com/office/drawing/2014/main" id="{37645000-7A44-4D26-A2F2-F8A6A2896C6A}"/>
                </a:ext>
              </a:extLst>
            </p:cNvPr>
            <p:cNvSpPr/>
            <p:nvPr/>
          </p:nvSpPr>
          <p:spPr>
            <a:xfrm>
              <a:off x="5193480" y="4042336"/>
              <a:ext cx="1157040" cy="272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fr-FR" sz="1200" b="0" strike="noStrike" spc="-1" dirty="0">
                  <a:solidFill>
                    <a:srgbClr val="5B9BD5"/>
                  </a:solidFill>
                  <a:latin typeface="Calibri"/>
                </a:rPr>
                <a:t>200 à 350mm</a:t>
              </a:r>
              <a:endParaRPr lang="fr-FR" sz="1200" b="0" strike="noStrike" spc="-1" dirty="0">
                <a:latin typeface="Arial"/>
              </a:endParaRPr>
            </a:p>
          </p:txBody>
        </p:sp>
      </p:grpSp>
      <p:pic>
        <p:nvPicPr>
          <p:cNvPr id="23" name="Image 18">
            <a:extLst>
              <a:ext uri="{FF2B5EF4-FFF2-40B4-BE49-F238E27FC236}">
                <a16:creationId xmlns="" xmlns:a16="http://schemas.microsoft.com/office/drawing/2014/main" id="{3DEE8947-1B1C-4C14-8DE7-1FF0FA556E1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55180" y="3338611"/>
            <a:ext cx="6581555" cy="3327740"/>
          </a:xfrm>
          <a:prstGeom prst="rect">
            <a:avLst/>
          </a:prstGeom>
          <a:ln w="0">
            <a:noFill/>
          </a:ln>
        </p:spPr>
      </p:pic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401A4F1C-D679-4EE1-92F0-CA29E487A8D7}"/>
              </a:ext>
            </a:extLst>
          </p:cNvPr>
          <p:cNvSpPr/>
          <p:nvPr/>
        </p:nvSpPr>
        <p:spPr>
          <a:xfrm>
            <a:off x="7819217" y="3227479"/>
            <a:ext cx="3927240" cy="1752872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un </a:t>
            </a:r>
            <a:r>
              <a:rPr lang="fr-FR" sz="1800" b="1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paillage organique</a:t>
            </a:r>
            <a:r>
              <a:rPr lang="fr-FR" sz="1800" b="0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 permet une </a:t>
            </a:r>
            <a:r>
              <a:rPr lang="fr-FR" sz="1800" b="0" strike="noStrike" spc="-1" dirty="0">
                <a:solidFill>
                  <a:srgbClr val="C00000"/>
                </a:solidFill>
                <a:latin typeface="Calibri Light"/>
                <a:ea typeface="Calibri"/>
              </a:rPr>
              <a:t>baisse jusqu’à </a:t>
            </a:r>
            <a:r>
              <a:rPr lang="fr-FR" sz="1800" b="1" strike="noStrike" spc="-1" dirty="0">
                <a:solidFill>
                  <a:srgbClr val="C00000"/>
                </a:solidFill>
                <a:latin typeface="Calibri Light"/>
                <a:ea typeface="Calibri"/>
              </a:rPr>
              <a:t>22%</a:t>
            </a:r>
            <a:r>
              <a:rPr lang="fr-FR" sz="1800" b="0" strike="noStrike" spc="-1" dirty="0">
                <a:solidFill>
                  <a:srgbClr val="C00000"/>
                </a:solidFill>
                <a:latin typeface="Calibri Light"/>
                <a:ea typeface="Calibri"/>
              </a:rPr>
              <a:t> </a:t>
            </a:r>
            <a:r>
              <a:rPr lang="fr-FR" sz="1800" b="0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 des besoins en irrigation / san</a:t>
            </a:r>
            <a:r>
              <a:rPr lang="fr-FR" spc="-1" dirty="0">
                <a:solidFill>
                  <a:srgbClr val="000000"/>
                </a:solidFill>
                <a:latin typeface="Calibri Light"/>
                <a:ea typeface="Calibri"/>
              </a:rPr>
              <a:t>s couvert</a:t>
            </a:r>
          </a:p>
          <a:p>
            <a:pPr marL="285840" indent="-285840">
              <a:buClr>
                <a:srgbClr val="000000"/>
              </a:buClr>
              <a:buFont typeface="Arial"/>
              <a:buChar char="•"/>
            </a:pPr>
            <a:endParaRPr lang="fr-FR" sz="1800" b="0" strike="noStrike" spc="-1" dirty="0">
              <a:latin typeface="Arial"/>
            </a:endParaRPr>
          </a:p>
          <a:p>
            <a:pPr marL="285840" indent="-285840"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Un </a:t>
            </a:r>
            <a:r>
              <a:rPr lang="fr-FR" sz="1800" b="1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bâchage plastique </a:t>
            </a:r>
            <a:r>
              <a:rPr lang="fr-FR" sz="1800" b="0" strike="noStrike" spc="-1" dirty="0">
                <a:solidFill>
                  <a:srgbClr val="C00000"/>
                </a:solidFill>
                <a:latin typeface="Calibri Light"/>
                <a:ea typeface="Calibri"/>
              </a:rPr>
              <a:t>pourrait réduire jusqu’à </a:t>
            </a:r>
            <a:r>
              <a:rPr lang="fr-FR" sz="1800" b="1" strike="noStrike" spc="-1" dirty="0">
                <a:solidFill>
                  <a:srgbClr val="C00000"/>
                </a:solidFill>
                <a:latin typeface="Calibri Light"/>
                <a:ea typeface="Calibri"/>
              </a:rPr>
              <a:t>40%</a:t>
            </a:r>
            <a:r>
              <a:rPr lang="fr-FR" spc="-1" dirty="0">
                <a:solidFill>
                  <a:srgbClr val="000000"/>
                </a:solidFill>
                <a:latin typeface="Calibri Light"/>
                <a:ea typeface="Calibri"/>
              </a:rPr>
              <a:t> c</a:t>
            </a:r>
            <a:r>
              <a:rPr lang="fr-FR" sz="1800" b="0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es besoins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96BC9D78-D619-44E2-9BCC-44E59EE417C4}"/>
              </a:ext>
            </a:extLst>
          </p:cNvPr>
          <p:cNvSpPr txBox="1"/>
          <p:nvPr/>
        </p:nvSpPr>
        <p:spPr>
          <a:xfrm>
            <a:off x="7272669" y="1835889"/>
            <a:ext cx="4614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Combinaison des « types » de successions dans les exploitations </a:t>
            </a:r>
          </a:p>
          <a:p>
            <a:r>
              <a:rPr lang="fr-FR" dirty="0"/>
              <a:t>Poids relatif des sous abris/plein champ </a:t>
            </a:r>
          </a:p>
        </p:txBody>
      </p:sp>
      <p:sp>
        <p:nvSpPr>
          <p:cNvPr id="4" name="Triangle isocèle 3">
            <a:extLst>
              <a:ext uri="{FF2B5EF4-FFF2-40B4-BE49-F238E27FC236}">
                <a16:creationId xmlns="" xmlns:a16="http://schemas.microsoft.com/office/drawing/2014/main" id="{8DEC6208-6788-4F5A-BE3D-7BE469775BF5}"/>
              </a:ext>
            </a:extLst>
          </p:cNvPr>
          <p:cNvSpPr/>
          <p:nvPr/>
        </p:nvSpPr>
        <p:spPr>
          <a:xfrm>
            <a:off x="8899451" y="1250053"/>
            <a:ext cx="680483" cy="45539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isocèle 26">
            <a:extLst>
              <a:ext uri="{FF2B5EF4-FFF2-40B4-BE49-F238E27FC236}">
                <a16:creationId xmlns="" xmlns:a16="http://schemas.microsoft.com/office/drawing/2014/main" id="{2E7F9726-A0DC-429B-97F3-C4A0BE74A4E4}"/>
              </a:ext>
            </a:extLst>
          </p:cNvPr>
          <p:cNvSpPr/>
          <p:nvPr/>
        </p:nvSpPr>
        <p:spPr>
          <a:xfrm>
            <a:off x="9239692" y="5220913"/>
            <a:ext cx="680483" cy="45539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48F42031-B574-4F72-9F51-B7FC701A86D6}"/>
              </a:ext>
            </a:extLst>
          </p:cNvPr>
          <p:cNvSpPr txBox="1"/>
          <p:nvPr/>
        </p:nvSpPr>
        <p:spPr>
          <a:xfrm>
            <a:off x="7527851" y="6060558"/>
            <a:ext cx="4408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 Paillage » pas toujours possible (Coût, temps de travail, matières premières..)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itre 1"/>
          <p:cNvSpPr/>
          <p:nvPr/>
        </p:nvSpPr>
        <p:spPr>
          <a:xfrm>
            <a:off x="383400" y="-127440"/>
            <a:ext cx="8382960" cy="82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Rectangle 2"/>
          <p:cNvSpPr/>
          <p:nvPr/>
        </p:nvSpPr>
        <p:spPr>
          <a:xfrm>
            <a:off x="0" y="0"/>
            <a:ext cx="1219176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C752DA68-FC90-4C50-8A0B-398996D72DA9}"/>
              </a:ext>
            </a:extLst>
          </p:cNvPr>
          <p:cNvSpPr/>
          <p:nvPr/>
        </p:nvSpPr>
        <p:spPr>
          <a:xfrm>
            <a:off x="268200" y="100440"/>
            <a:ext cx="7536098" cy="851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sz="2800" b="1" spc="-1" dirty="0">
                <a:latin typeface="Calibri Light"/>
                <a:ea typeface="Calibri"/>
              </a:rPr>
              <a:t>3</a:t>
            </a:r>
            <a:r>
              <a:rPr lang="fr-FR" sz="2800" b="1" strike="noStrike" spc="-1" dirty="0">
                <a:latin typeface="Calibri Light"/>
                <a:ea typeface="Calibri"/>
              </a:rPr>
              <a:t>. Evolution du niveau de la nappe ?</a:t>
            </a:r>
            <a:endParaRPr lang="fr-FR" sz="2800" b="1" strike="noStrike" spc="-1" dirty="0">
              <a:latin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228E14AC-0367-48AB-B8F0-F8378B6794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0" y="1210515"/>
            <a:ext cx="4803530" cy="306377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203A31B6-8963-4BE9-AAD6-69BC05ACC86C}"/>
              </a:ext>
            </a:extLst>
          </p:cNvPr>
          <p:cNvSpPr txBox="1"/>
          <p:nvPr/>
        </p:nvSpPr>
        <p:spPr>
          <a:xfrm>
            <a:off x="6560287" y="1201479"/>
            <a:ext cx="5124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Une nappe des « sables de Fontainebleau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À longs cycles pluriannuels (au moins 10 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Forte inertie « nappe inertielle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Profonde &gt; 40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r>
              <a:rPr lang="fr-FR" sz="2000" dirty="0">
                <a:solidFill>
                  <a:srgbClr val="FF0000"/>
                </a:solidFill>
              </a:rPr>
              <a:t>Difficile de modéliser ses variations de niveaux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E34613EC-30F3-4C2C-8941-568D11003436}"/>
              </a:ext>
            </a:extLst>
          </p:cNvPr>
          <p:cNvSpPr txBox="1"/>
          <p:nvPr/>
        </p:nvSpPr>
        <p:spPr>
          <a:xfrm>
            <a:off x="5457069" y="332308"/>
            <a:ext cx="282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D’après rapport BRGM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ED0FF170-FA3A-420A-8271-2DC7EF12818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7" y="4358961"/>
            <a:ext cx="5939790" cy="236029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885C94C-A325-471F-945D-0C69B005F6D4}"/>
              </a:ext>
            </a:extLst>
          </p:cNvPr>
          <p:cNvSpPr/>
          <p:nvPr/>
        </p:nvSpPr>
        <p:spPr>
          <a:xfrm>
            <a:off x="6590343" y="4953062"/>
            <a:ext cx="2859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Projection du niveau de la nappe au piézomètre de Saclay à horizon 2060 résultant de la projection climatique du modèle CNRM-CM5/ALADAIN63 – RCP4.5 (Drias-2020)</a:t>
            </a:r>
            <a:endParaRPr lang="fr-FR" sz="1200" i="1" dirty="0"/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6DFD8CF1-A0D3-49C5-8725-E225A642722B}"/>
              </a:ext>
            </a:extLst>
          </p:cNvPr>
          <p:cNvSpPr txBox="1"/>
          <p:nvPr/>
        </p:nvSpPr>
        <p:spPr>
          <a:xfrm>
            <a:off x="6709144" y="3636335"/>
            <a:ext cx="4678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Tentative avec pas mal d’incertitudes (même scénario climatique que précédemment)</a:t>
            </a:r>
          </a:p>
          <a:p>
            <a:r>
              <a:rPr lang="fr-FR" dirty="0"/>
              <a:t>Sans prélèvements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A9323230-4536-4759-A10C-DA3F73E58135}"/>
              </a:ext>
            </a:extLst>
          </p:cNvPr>
          <p:cNvSpPr txBox="1"/>
          <p:nvPr/>
        </p:nvSpPr>
        <p:spPr>
          <a:xfrm>
            <a:off x="244549" y="520995"/>
            <a:ext cx="377881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Avec d’autres scénarios climatiques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6FA82473-74B8-422F-9F02-554932DA661D}"/>
              </a:ext>
            </a:extLst>
          </p:cNvPr>
          <p:cNvSpPr txBox="1"/>
          <p:nvPr/>
        </p:nvSpPr>
        <p:spPr>
          <a:xfrm>
            <a:off x="5020057" y="297712"/>
            <a:ext cx="5995274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Moitié des cas où tendance baisse voire baisse nette</a:t>
            </a:r>
          </a:p>
          <a:p>
            <a:endParaRPr lang="fr-FR" dirty="0"/>
          </a:p>
          <a:p>
            <a:r>
              <a:rPr lang="fr-FR" dirty="0"/>
              <a:t>Moitié où stagnation voire légère hausse (si scénario privilégie les augmentations de pluie hivernale)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EA871B1C-B39B-499D-9BF1-A6DFAEEF85EF}"/>
              </a:ext>
            </a:extLst>
          </p:cNvPr>
          <p:cNvSpPr txBox="1"/>
          <p:nvPr/>
        </p:nvSpPr>
        <p:spPr>
          <a:xfrm>
            <a:off x="1591055" y="1808666"/>
            <a:ext cx="8738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Principe de précaution : limiter la hausse des </a:t>
            </a:r>
            <a:r>
              <a:rPr lang="fr-FR" sz="2000" dirty="0" smtClean="0">
                <a:solidFill>
                  <a:srgbClr val="FF0000"/>
                </a:solidFill>
              </a:rPr>
              <a:t>prélèvements dans la nappe  </a:t>
            </a:r>
            <a:r>
              <a:rPr lang="fr-FR" sz="2000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96B3D29C-B2C2-4643-A4B3-B84AFD1AD3A6}"/>
              </a:ext>
            </a:extLst>
          </p:cNvPr>
          <p:cNvSpPr/>
          <p:nvPr/>
        </p:nvSpPr>
        <p:spPr>
          <a:xfrm>
            <a:off x="855757" y="3063240"/>
            <a:ext cx="8840938" cy="11527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15000"/>
              </a:lnSpc>
              <a:buNone/>
              <a:tabLst>
                <a:tab pos="1919520" algn="l"/>
                <a:tab pos="4445640" algn="ctr"/>
              </a:tabLst>
            </a:pPr>
            <a:r>
              <a:rPr lang="fr-FR" sz="2000" b="1" strike="noStrike" spc="-1" dirty="0" smtClean="0">
                <a:solidFill>
                  <a:srgbClr val="00B050"/>
                </a:solidFill>
                <a:latin typeface="Calibri Light"/>
                <a:ea typeface="Calibri"/>
              </a:rPr>
              <a:t>Bassins </a:t>
            </a:r>
            <a:r>
              <a:rPr lang="fr-FR" sz="2000" b="1" strike="noStrike" spc="-1" dirty="0">
                <a:solidFill>
                  <a:srgbClr val="00B050"/>
                </a:solidFill>
                <a:latin typeface="Calibri Light"/>
                <a:ea typeface="Calibri"/>
              </a:rPr>
              <a:t>de captage/récupération des eaux souterraines et pluviales : du « tampon » actuel aux réservoirs </a:t>
            </a:r>
            <a:r>
              <a:rPr lang="fr-FR" sz="1600" b="1" strike="noStrike" spc="-1" dirty="0">
                <a:solidFill>
                  <a:srgbClr val="00B050"/>
                </a:solidFill>
                <a:latin typeface="Calibri Light"/>
                <a:ea typeface="Calibri"/>
              </a:rPr>
              <a:t>?  </a:t>
            </a:r>
            <a:endParaRPr lang="fr-FR" sz="1600" b="0" strike="noStrike" spc="-1" dirty="0">
              <a:solidFill>
                <a:srgbClr val="00B050"/>
              </a:solidFill>
              <a:latin typeface="Arial"/>
            </a:endParaRPr>
          </a:p>
          <a:p>
            <a:pPr algn="just">
              <a:lnSpc>
                <a:spcPct val="115000"/>
              </a:lnSpc>
              <a:buNone/>
              <a:tabLst>
                <a:tab pos="1919520" algn="l"/>
                <a:tab pos="4445640" algn="ctr"/>
              </a:tabLst>
            </a:pPr>
            <a:r>
              <a:rPr lang="fr-FR" sz="2000" b="0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 	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619D6F40-8BBE-437A-BE2B-79162C76B628}"/>
              </a:ext>
            </a:extLst>
          </p:cNvPr>
          <p:cNvSpPr txBox="1"/>
          <p:nvPr/>
        </p:nvSpPr>
        <p:spPr>
          <a:xfrm>
            <a:off x="2629512" y="2586723"/>
            <a:ext cx="6455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Les adaptations vues par les agriculteurs</a:t>
            </a:r>
          </a:p>
        </p:txBody>
      </p:sp>
      <p:grpSp>
        <p:nvGrpSpPr>
          <p:cNvPr id="9" name="Groupe 27">
            <a:extLst>
              <a:ext uri="{FF2B5EF4-FFF2-40B4-BE49-F238E27FC236}">
                <a16:creationId xmlns="" xmlns:a16="http://schemas.microsoft.com/office/drawing/2014/main" id="{0C408690-7E17-4DD8-B930-3A05815541A5}"/>
              </a:ext>
            </a:extLst>
          </p:cNvPr>
          <p:cNvGrpSpPr/>
          <p:nvPr/>
        </p:nvGrpSpPr>
        <p:grpSpPr>
          <a:xfrm>
            <a:off x="4601861" y="3628213"/>
            <a:ext cx="5094834" cy="531500"/>
            <a:chOff x="1225384" y="1544760"/>
            <a:chExt cx="5094834" cy="531500"/>
          </a:xfrm>
        </p:grpSpPr>
        <p:sp>
          <p:nvSpPr>
            <p:cNvPr id="10" name="Connecteur droit avec flèche 2">
              <a:extLst>
                <a:ext uri="{FF2B5EF4-FFF2-40B4-BE49-F238E27FC236}">
                  <a16:creationId xmlns="" xmlns:a16="http://schemas.microsoft.com/office/drawing/2014/main" id="{082AAF7A-6B29-4459-AEF5-BDDC4C5FF1AA}"/>
                </a:ext>
              </a:extLst>
            </p:cNvPr>
            <p:cNvSpPr/>
            <p:nvPr/>
          </p:nvSpPr>
          <p:spPr>
            <a:xfrm>
              <a:off x="1408680" y="1544760"/>
              <a:ext cx="283680" cy="2098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E7E6E6">
                  <a:lumMod val="50000"/>
                </a:srgbClr>
              </a:solidFill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11" name="Rectangle 3">
              <a:extLst>
                <a:ext uri="{FF2B5EF4-FFF2-40B4-BE49-F238E27FC236}">
                  <a16:creationId xmlns="" xmlns:a16="http://schemas.microsoft.com/office/drawing/2014/main" id="{9B44961D-5AA5-42C2-97EA-80ACA17E1B6B}"/>
                </a:ext>
              </a:extLst>
            </p:cNvPr>
            <p:cNvSpPr/>
            <p:nvPr/>
          </p:nvSpPr>
          <p:spPr>
            <a:xfrm>
              <a:off x="1225384" y="1654200"/>
              <a:ext cx="5094834" cy="4220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just">
                <a:lnSpc>
                  <a:spcPct val="115000"/>
                </a:lnSpc>
                <a:buNone/>
                <a:tabLst>
                  <a:tab pos="1919520" algn="l"/>
                  <a:tab pos="4445640" algn="ctr"/>
                </a:tabLst>
              </a:pPr>
              <a:r>
                <a:rPr lang="fr-FR" sz="2000" b="0" strike="noStrike" spc="-1" dirty="0">
                  <a:solidFill>
                    <a:srgbClr val="00B050"/>
                  </a:solidFill>
                  <a:latin typeface="Calibri Light"/>
                  <a:ea typeface="Calibri"/>
                </a:rPr>
                <a:t>Aménagements de mares, cuves ou encore silos</a:t>
              </a:r>
              <a:endParaRPr lang="fr-FR" sz="2000" b="0" strike="noStrike" spc="-1" dirty="0">
                <a:solidFill>
                  <a:srgbClr val="00B050"/>
                </a:solidFill>
                <a:latin typeface="Arial"/>
              </a:endParaRP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4A0EEE4C-6203-49CB-BF07-55943E0B5C68}"/>
              </a:ext>
            </a:extLst>
          </p:cNvPr>
          <p:cNvSpPr txBox="1"/>
          <p:nvPr/>
        </p:nvSpPr>
        <p:spPr>
          <a:xfrm>
            <a:off x="9936339" y="3244334"/>
            <a:ext cx="21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 300 à 10.000 m3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53759D48-8A1B-4E5B-B590-EF9B5A4B1833}"/>
              </a:ext>
            </a:extLst>
          </p:cNvPr>
          <p:cNvSpPr txBox="1"/>
          <p:nvPr/>
        </p:nvSpPr>
        <p:spPr>
          <a:xfrm>
            <a:off x="10552176" y="3628213"/>
            <a:ext cx="1901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priori individuels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2700A92-698A-4C0E-B9A5-EFE0A0BDC200}"/>
              </a:ext>
            </a:extLst>
          </p:cNvPr>
          <p:cNvSpPr/>
          <p:nvPr/>
        </p:nvSpPr>
        <p:spPr>
          <a:xfrm>
            <a:off x="243000" y="4190400"/>
            <a:ext cx="11658488" cy="9834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000" b="1" strike="noStrike" spc="-1" dirty="0">
                <a:solidFill>
                  <a:srgbClr val="C00000"/>
                </a:solidFill>
                <a:latin typeface="Calibri"/>
                <a:ea typeface="Calibri"/>
              </a:rPr>
              <a:t>→</a:t>
            </a:r>
            <a:r>
              <a:rPr lang="fr-FR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Autres pistes potentielles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Réutilisation des eaux usées et traitées                                       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* Eaux des bassins tampons contre les inondations </a:t>
            </a: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(un essai en Plaine de Versailles)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BDD786DA-5C0B-4750-83D5-B7AD1BFBB777}"/>
              </a:ext>
            </a:extLst>
          </p:cNvPr>
          <p:cNvSpPr txBox="1"/>
          <p:nvPr/>
        </p:nvSpPr>
        <p:spPr>
          <a:xfrm>
            <a:off x="3449686" y="5132724"/>
            <a:ext cx="6880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Quelles conséquences sur la recharge de la nappe 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FCC10DF9-2148-4144-80EB-0089AD717E56}"/>
              </a:ext>
            </a:extLst>
          </p:cNvPr>
          <p:cNvSpPr txBox="1"/>
          <p:nvPr/>
        </p:nvSpPr>
        <p:spPr>
          <a:xfrm>
            <a:off x="243000" y="6007608"/>
            <a:ext cx="30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Autres Voies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5BC3F7C8-6B2C-4A7E-8BEF-846578D8B8D0}"/>
              </a:ext>
            </a:extLst>
          </p:cNvPr>
          <p:cNvSpPr txBox="1"/>
          <p:nvPr/>
        </p:nvSpPr>
        <p:spPr>
          <a:xfrm>
            <a:off x="3300984" y="5767420"/>
            <a:ext cx="8037576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Irrigation plus efficiente : OK mais Goutte à goutte pas partout  (</a:t>
            </a:r>
            <a:r>
              <a:rPr lang="fr-FR" dirty="0" smtClean="0"/>
              <a:t>micro-aspersion</a:t>
            </a:r>
            <a:r>
              <a:rPr lang="fr-F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Au mieux substituer des cultures.. Si le consommateur suit ! (laitue/concombre)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Efficience variétale ? Doutes sur l’efficacité</a:t>
            </a:r>
          </a:p>
        </p:txBody>
      </p:sp>
    </p:spTree>
    <p:extLst>
      <p:ext uri="{BB962C8B-B14F-4D97-AF65-F5344CB8AC3E}">
        <p14:creationId xmlns:p14="http://schemas.microsoft.com/office/powerpoint/2010/main" val="126007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/>
      <p:bldP spid="8" grpId="0"/>
      <p:bldP spid="13" grpId="0"/>
      <p:bldP spid="14" grpId="0"/>
      <p:bldP spid="16" grpId="0"/>
      <p:bldP spid="17" grpId="0"/>
      <p:bldP spid="18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6E49A5B-0FEC-4714-8D03-FD8FFF08BDA7}"/>
              </a:ext>
            </a:extLst>
          </p:cNvPr>
          <p:cNvSpPr txBox="1"/>
          <p:nvPr/>
        </p:nvSpPr>
        <p:spPr>
          <a:xfrm>
            <a:off x="124895" y="32325"/>
            <a:ext cx="256532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Origines du projet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ACF9CF70-7F92-491F-8BBA-609D2B4F509A}"/>
              </a:ext>
            </a:extLst>
          </p:cNvPr>
          <p:cNvSpPr txBox="1"/>
          <p:nvPr/>
        </p:nvSpPr>
        <p:spPr>
          <a:xfrm>
            <a:off x="272266" y="805132"/>
            <a:ext cx="1151219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/>
              <a:t>* Des travaux en </a:t>
            </a:r>
            <a:r>
              <a:rPr lang="fr-FR" sz="2000" dirty="0">
                <a:solidFill>
                  <a:srgbClr val="FF0000"/>
                </a:solidFill>
              </a:rPr>
              <a:t>partenariat croissant depuis 2017 avec les maraichers </a:t>
            </a:r>
            <a:r>
              <a:rPr lang="fr-FR" sz="2000" dirty="0"/>
              <a:t> Kevin Morel (</a:t>
            </a:r>
            <a:r>
              <a:rPr lang="fr-FR" sz="2000" dirty="0" err="1"/>
              <a:t>Idf</a:t>
            </a:r>
            <a:r>
              <a:rPr lang="fr-FR" sz="2000" dirty="0"/>
              <a:t>, Bretagne etc.)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BEDBA12-AF3E-4F20-9BF6-7BA38E02A4E7}"/>
              </a:ext>
            </a:extLst>
          </p:cNvPr>
          <p:cNvSpPr txBox="1"/>
          <p:nvPr/>
        </p:nvSpPr>
        <p:spPr>
          <a:xfrm>
            <a:off x="331616" y="1492905"/>
            <a:ext cx="11121952" cy="70788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fr-FR" dirty="0"/>
              <a:t>* </a:t>
            </a:r>
            <a:r>
              <a:rPr lang="fr-FR" sz="2000" dirty="0"/>
              <a:t>Augmentation (doublement) en Ile de France </a:t>
            </a:r>
            <a:r>
              <a:rPr lang="fr-FR" sz="2000" b="1" dirty="0"/>
              <a:t>du nombre de (petites) fermes maraichères 2010/2020</a:t>
            </a:r>
            <a:r>
              <a:rPr lang="fr-FR" sz="2000" dirty="0"/>
              <a:t>) * * et de </a:t>
            </a:r>
            <a:r>
              <a:rPr lang="fr-FR" sz="2000" b="1" dirty="0"/>
              <a:t>systèmes légumiers </a:t>
            </a:r>
            <a:r>
              <a:rPr lang="fr-FR" sz="2000" dirty="0"/>
              <a:t>(Restauration collective/ diversification des Grandes Cultures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82121A98-830E-48F4-B883-89D79FB2EC9C}"/>
              </a:ext>
            </a:extLst>
          </p:cNvPr>
          <p:cNvSpPr txBox="1"/>
          <p:nvPr/>
        </p:nvSpPr>
        <p:spPr>
          <a:xfrm>
            <a:off x="134710" y="2423194"/>
            <a:ext cx="1058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Mais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AD91C0D6-644C-4F5A-8C50-77E8106370AA}"/>
              </a:ext>
            </a:extLst>
          </p:cNvPr>
          <p:cNvSpPr txBox="1"/>
          <p:nvPr/>
        </p:nvSpPr>
        <p:spPr>
          <a:xfrm>
            <a:off x="331616" y="2844928"/>
            <a:ext cx="11360376" cy="12618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Peu de prise en compte des effets du changement climatique </a:t>
            </a:r>
            <a:r>
              <a:rPr lang="fr-FR" dirty="0"/>
              <a:t>sur ces systèmes </a:t>
            </a:r>
            <a:r>
              <a:rPr lang="fr-FR" sz="2000" dirty="0"/>
              <a:t>potentiellement très exposés..</a:t>
            </a:r>
          </a:p>
          <a:p>
            <a:endParaRPr lang="fr-FR" dirty="0"/>
          </a:p>
          <a:p>
            <a:r>
              <a:rPr lang="fr-FR" sz="2000" dirty="0"/>
              <a:t>Faible connaissance des </a:t>
            </a:r>
            <a:r>
              <a:rPr lang="fr-FR" sz="2000" u="sng" dirty="0"/>
              <a:t>pratiques actuelles</a:t>
            </a:r>
            <a:r>
              <a:rPr lang="fr-FR" dirty="0"/>
              <a:t>.. Et des </a:t>
            </a:r>
            <a:r>
              <a:rPr lang="fr-FR" sz="2000" u="sng" dirty="0"/>
              <a:t>points de vue </a:t>
            </a:r>
            <a:r>
              <a:rPr lang="fr-FR" sz="2000" dirty="0"/>
              <a:t>des agriculteurs sur le sujet </a:t>
            </a:r>
            <a:r>
              <a:rPr lang="fr-FR" dirty="0"/>
              <a:t>: intérêts de nos contacts à la Chambre et au GAB pour y travailler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60AA74B9-AB79-4601-81D4-109775A89CE1}"/>
              </a:ext>
            </a:extLst>
          </p:cNvPr>
          <p:cNvSpPr txBox="1"/>
          <p:nvPr/>
        </p:nvSpPr>
        <p:spPr>
          <a:xfrm>
            <a:off x="272266" y="4367408"/>
            <a:ext cx="81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D’où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CBA883BB-D307-4BDE-BA84-013D5969D6E1}"/>
              </a:ext>
            </a:extLst>
          </p:cNvPr>
          <p:cNvSpPr txBox="1"/>
          <p:nvPr/>
        </p:nvSpPr>
        <p:spPr>
          <a:xfrm>
            <a:off x="1099335" y="4696071"/>
            <a:ext cx="968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Lancement en 2021 </a:t>
            </a:r>
            <a:r>
              <a:rPr lang="fr-FR" sz="2000" b="1" u="sng" dirty="0"/>
              <a:t>d’un projet de recherche action exploratoire </a:t>
            </a:r>
            <a:r>
              <a:rPr lang="fr-FR" sz="2000" b="1" u="sng" dirty="0" err="1"/>
              <a:t>Climaleg</a:t>
            </a:r>
            <a:endParaRPr lang="fr-FR" b="1" u="sng" dirty="0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C6228ADB-E5C7-4DC1-A31B-3802082E9CF6}"/>
              </a:ext>
            </a:extLst>
          </p:cNvPr>
          <p:cNvSpPr txBox="1"/>
          <p:nvPr/>
        </p:nvSpPr>
        <p:spPr>
          <a:xfrm>
            <a:off x="1489435" y="5448693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Co-financement un an PAT de la Plaine aux plateaux (France Relance) et Université Paris-Saclay</a:t>
            </a:r>
          </a:p>
        </p:txBody>
      </p:sp>
    </p:spTree>
    <p:extLst>
      <p:ext uri="{BB962C8B-B14F-4D97-AF65-F5344CB8AC3E}">
        <p14:creationId xmlns:p14="http://schemas.microsoft.com/office/powerpoint/2010/main" val="122051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ZoneTexte 2"/>
          <p:cNvSpPr/>
          <p:nvPr/>
        </p:nvSpPr>
        <p:spPr>
          <a:xfrm>
            <a:off x="3011040" y="879120"/>
            <a:ext cx="142776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IPR, 2022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448" name="ZoneTexte 3"/>
          <p:cNvSpPr/>
          <p:nvPr/>
        </p:nvSpPr>
        <p:spPr>
          <a:xfrm>
            <a:off x="2556360" y="19800"/>
            <a:ext cx="837324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000" b="1" strike="noStrike" spc="-1">
                <a:solidFill>
                  <a:srgbClr val="FF0000"/>
                </a:solidFill>
                <a:latin typeface="Calibri"/>
              </a:rPr>
              <a:t>Maraichage alimentation eau et changement climatique : what else ?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449" name="ZoneTexte 4"/>
          <p:cNvSpPr/>
          <p:nvPr/>
        </p:nvSpPr>
        <p:spPr>
          <a:xfrm>
            <a:off x="7412760" y="1235520"/>
            <a:ext cx="3878280" cy="15989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</a:rPr>
              <a:t>EA maraichères diversifiées :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</a:rPr>
              <a:t>139 en 2020 (2040 ha)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Environ 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</a:rPr>
              <a:t>4500 ha au total de légumes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 (Mar Div, plus grand, GC diversifiée)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454" name="ZoneTexte 12"/>
          <p:cNvSpPr/>
          <p:nvPr/>
        </p:nvSpPr>
        <p:spPr>
          <a:xfrm>
            <a:off x="10814976" y="785626"/>
            <a:ext cx="154080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i="1" strike="noStrike" spc="-1" dirty="0">
                <a:solidFill>
                  <a:srgbClr val="000000"/>
                </a:solidFill>
                <a:latin typeface="Calibri"/>
              </a:rPr>
              <a:t>Agreste </a:t>
            </a:r>
            <a:r>
              <a:rPr lang="fr-FR" sz="1800" b="0" i="1" strike="noStrike" spc="-1" dirty="0" err="1">
                <a:solidFill>
                  <a:srgbClr val="000000"/>
                </a:solidFill>
                <a:latin typeface="Calibri"/>
              </a:rPr>
              <a:t>Idf</a:t>
            </a:r>
            <a:r>
              <a:rPr lang="fr-FR" sz="1800" b="0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800" b="0" i="1" strike="noStrike" spc="-1" dirty="0" err="1">
                <a:solidFill>
                  <a:srgbClr val="000000"/>
                </a:solidFill>
                <a:latin typeface="Calibri"/>
              </a:rPr>
              <a:t>Fev</a:t>
            </a:r>
            <a:r>
              <a:rPr lang="fr-FR" sz="1800" b="0" i="1" strike="noStrike" spc="-1" dirty="0">
                <a:solidFill>
                  <a:srgbClr val="000000"/>
                </a:solidFill>
                <a:latin typeface="Calibri"/>
              </a:rPr>
              <a:t> 2022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455" name="Image 13"/>
          <p:cNvPicPr/>
          <p:nvPr/>
        </p:nvPicPr>
        <p:blipFill>
          <a:blip r:embed="rId2"/>
          <a:srcRect t="7456"/>
          <a:stretch/>
        </p:blipFill>
        <p:spPr>
          <a:xfrm>
            <a:off x="-86400" y="1001921"/>
            <a:ext cx="6640920" cy="4259520"/>
          </a:xfrm>
          <a:prstGeom prst="rect">
            <a:avLst/>
          </a:prstGeom>
          <a:ln w="0"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6592A92C-FCA0-412D-890B-AC2868B7C88C}"/>
              </a:ext>
            </a:extLst>
          </p:cNvPr>
          <p:cNvSpPr txBox="1"/>
          <p:nvPr/>
        </p:nvSpPr>
        <p:spPr>
          <a:xfrm>
            <a:off x="6848856" y="597641"/>
            <a:ext cx="4442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région de Grandes cultures 4425 EA  560.000 ha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2DBADD6A-83FC-491F-A3F5-1D5997481090}"/>
              </a:ext>
            </a:extLst>
          </p:cNvPr>
          <p:cNvSpPr txBox="1"/>
          <p:nvPr/>
        </p:nvSpPr>
        <p:spPr>
          <a:xfrm>
            <a:off x="7242048" y="3105834"/>
            <a:ext cx="4599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Consommation d’eau Toute agriculture </a:t>
            </a:r>
            <a:r>
              <a:rPr lang="fr-FR" dirty="0" err="1"/>
              <a:t>IdF</a:t>
            </a:r>
            <a:r>
              <a:rPr lang="fr-FR" dirty="0"/>
              <a:t> 21 millions de m3 pour environ 19000 ha irrigués  (1146 m3/ha)</a:t>
            </a:r>
          </a:p>
        </p:txBody>
      </p:sp>
      <p:sp>
        <p:nvSpPr>
          <p:cNvPr id="17" name="Triangle isocèle 16">
            <a:extLst>
              <a:ext uri="{FF2B5EF4-FFF2-40B4-BE49-F238E27FC236}">
                <a16:creationId xmlns="" xmlns:a16="http://schemas.microsoft.com/office/drawing/2014/main" id="{325505D2-53F8-4841-9D6B-EA944B690C27}"/>
              </a:ext>
            </a:extLst>
          </p:cNvPr>
          <p:cNvSpPr/>
          <p:nvPr/>
        </p:nvSpPr>
        <p:spPr>
          <a:xfrm>
            <a:off x="6944868" y="4322511"/>
            <a:ext cx="594360" cy="4480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4A62C5B1-A356-44CC-AE78-460DB640DC6E}"/>
              </a:ext>
            </a:extLst>
          </p:cNvPr>
          <p:cNvSpPr txBox="1"/>
          <p:nvPr/>
        </p:nvSpPr>
        <p:spPr>
          <a:xfrm>
            <a:off x="8406384" y="4061112"/>
            <a:ext cx="3785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BS   18% des </a:t>
            </a:r>
            <a:r>
              <a:rPr lang="fr-FR" dirty="0" err="1"/>
              <a:t>BsI</a:t>
            </a:r>
            <a:r>
              <a:rPr lang="fr-FR" dirty="0"/>
              <a:t>       41% Surf </a:t>
            </a:r>
            <a:r>
              <a:rPr lang="fr-FR" dirty="0" err="1"/>
              <a:t>Irr</a:t>
            </a:r>
            <a:endParaRPr lang="fr-FR" dirty="0"/>
          </a:p>
          <a:p>
            <a:r>
              <a:rPr lang="fr-FR" dirty="0"/>
              <a:t>Leg  96% des </a:t>
            </a:r>
            <a:r>
              <a:rPr lang="fr-FR" dirty="0" err="1"/>
              <a:t>LegI</a:t>
            </a:r>
            <a:r>
              <a:rPr lang="fr-FR" dirty="0"/>
              <a:t>    14% Surf </a:t>
            </a:r>
            <a:r>
              <a:rPr lang="fr-FR" dirty="0" err="1"/>
              <a:t>Irr</a:t>
            </a:r>
            <a:endParaRPr lang="fr-FR" dirty="0"/>
          </a:p>
          <a:p>
            <a:r>
              <a:rPr lang="fr-FR" dirty="0"/>
              <a:t>PDT  60% des </a:t>
            </a:r>
            <a:r>
              <a:rPr lang="fr-FR" dirty="0" err="1"/>
              <a:t>PdTI</a:t>
            </a:r>
            <a:r>
              <a:rPr lang="fr-FR" dirty="0"/>
              <a:t>    13% Surf </a:t>
            </a:r>
            <a:r>
              <a:rPr lang="fr-FR" dirty="0" err="1"/>
              <a:t>Irr</a:t>
            </a:r>
            <a:endParaRPr lang="fr-FR" dirty="0"/>
          </a:p>
          <a:p>
            <a:r>
              <a:rPr lang="fr-FR" dirty="0"/>
              <a:t>Maï   7% du Mais I	   13% Surf </a:t>
            </a:r>
            <a:r>
              <a:rPr lang="fr-FR" dirty="0" err="1"/>
              <a:t>Irr</a:t>
            </a:r>
            <a:endParaRPr lang="fr-FR" dirty="0"/>
          </a:p>
        </p:txBody>
      </p:sp>
      <p:sp>
        <p:nvSpPr>
          <p:cNvPr id="22" name="ZoneTexte 3">
            <a:extLst>
              <a:ext uri="{FF2B5EF4-FFF2-40B4-BE49-F238E27FC236}">
                <a16:creationId xmlns="" xmlns:a16="http://schemas.microsoft.com/office/drawing/2014/main" id="{359403AA-4E9C-4A5D-BB2E-B999DB758FEC}"/>
              </a:ext>
            </a:extLst>
          </p:cNvPr>
          <p:cNvSpPr/>
          <p:nvPr/>
        </p:nvSpPr>
        <p:spPr>
          <a:xfrm>
            <a:off x="808782" y="5376687"/>
            <a:ext cx="11491476" cy="16192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7000"/>
              </a:lnSpc>
              <a:buNone/>
            </a:pPr>
            <a:r>
              <a:rPr lang="fr-FR" sz="2000" b="0" u="sng" strike="noStrike" spc="-1" dirty="0">
                <a:solidFill>
                  <a:srgbClr val="000000"/>
                </a:solidFill>
                <a:uFillTx/>
                <a:latin typeface="Calibri"/>
              </a:rPr>
              <a:t>Consommation Parisiens  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</a:rPr>
              <a:t>227Mm3/an :  </a:t>
            </a:r>
            <a:r>
              <a:rPr lang="fr-FR" sz="2000" b="1" strike="noStrike" spc="-1" dirty="0">
                <a:solidFill>
                  <a:srgbClr val="00B050"/>
                </a:solidFill>
                <a:latin typeface="Calibri"/>
              </a:rPr>
              <a:t>Agriculture 9,2% 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800" b="0" u="sng" strike="noStrike" spc="-1" dirty="0">
                <a:solidFill>
                  <a:srgbClr val="0563C1"/>
                </a:solidFill>
                <a:uFillTx/>
                <a:latin typeface="Calibri"/>
                <a:hlinkClick r:id="rId3"/>
              </a:rPr>
              <a:t>www.planetoscope.com/Paris/1144-consommation-d-eau-par-les-parisiens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(2019)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7000"/>
              </a:lnSpc>
              <a:buNone/>
            </a:pPr>
            <a:r>
              <a:rPr lang="fr-FR" sz="2000" b="0" u="sng" strike="noStrike" spc="-1" dirty="0">
                <a:solidFill>
                  <a:srgbClr val="000000"/>
                </a:solidFill>
                <a:uFillTx/>
                <a:latin typeface="Calibri"/>
              </a:rPr>
              <a:t>Conso Région </a:t>
            </a:r>
            <a:r>
              <a:rPr lang="fr-FR" sz="1600" b="0" strike="noStrike" spc="-1" dirty="0">
                <a:solidFill>
                  <a:srgbClr val="000000"/>
                </a:solidFill>
                <a:latin typeface="Calibri"/>
              </a:rPr>
              <a:t>(Hors Centrales nucléaires) : 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</a:rPr>
              <a:t>1,3 Md m3 /an </a:t>
            </a:r>
            <a:r>
              <a:rPr lang="fr-FR" sz="2000" b="1" strike="noStrike" spc="-1" dirty="0">
                <a:solidFill>
                  <a:srgbClr val="00B050"/>
                </a:solidFill>
                <a:latin typeface="Calibri"/>
              </a:rPr>
              <a:t>: Agriculture 1,9%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07000"/>
              </a:lnSpc>
              <a:buNone/>
            </a:pPr>
            <a:r>
              <a:rPr lang="fr-FR" sz="1800" b="0" i="1" strike="noStrike" spc="-1" dirty="0">
                <a:solidFill>
                  <a:srgbClr val="000000"/>
                </a:solidFill>
                <a:latin typeface="Calibri"/>
              </a:rPr>
              <a:t>Objectifs de Développement Durable – Insee Dossier Île-de-France, 2020 (sur chiffres 2017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)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" grpId="0"/>
      <p:bldP spid="449" grpId="0"/>
      <p:bldP spid="454" grpId="0"/>
      <p:bldP spid="3" grpId="0"/>
      <p:bldP spid="16" grpId="0"/>
      <p:bldP spid="17" grpId="0" animBg="1"/>
      <p:bldP spid="18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5">
            <a:extLst>
              <a:ext uri="{FF2B5EF4-FFF2-40B4-BE49-F238E27FC236}">
                <a16:creationId xmlns="" xmlns:a16="http://schemas.microsoft.com/office/drawing/2014/main" id="{F34B4690-A446-4595-8EBD-3CB768B5FCCC}"/>
              </a:ext>
            </a:extLst>
          </p:cNvPr>
          <p:cNvSpPr/>
          <p:nvPr/>
        </p:nvSpPr>
        <p:spPr>
          <a:xfrm>
            <a:off x="416544" y="466708"/>
            <a:ext cx="501804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000" b="1" strike="noStrike" spc="-1" dirty="0">
                <a:solidFill>
                  <a:srgbClr val="00B050"/>
                </a:solidFill>
                <a:latin typeface="Calibri"/>
              </a:rPr>
              <a:t>Production totale Légumes IDF : 98.000 T/an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6" name="ZoneTexte 6">
            <a:extLst>
              <a:ext uri="{FF2B5EF4-FFF2-40B4-BE49-F238E27FC236}">
                <a16:creationId xmlns="" xmlns:a16="http://schemas.microsoft.com/office/drawing/2014/main" id="{B7C95E3D-0DCE-43F9-8DEF-E9EED1D5E0F2}"/>
              </a:ext>
            </a:extLst>
          </p:cNvPr>
          <p:cNvSpPr/>
          <p:nvPr/>
        </p:nvSpPr>
        <p:spPr>
          <a:xfrm>
            <a:off x="7850376" y="314248"/>
            <a:ext cx="392508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000" b="1" strike="noStrike" spc="-1" dirty="0">
                <a:solidFill>
                  <a:srgbClr val="FF0000"/>
                </a:solidFill>
                <a:latin typeface="Calibri"/>
              </a:rPr>
              <a:t>Consommation &gt; 900.000 T/an 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</a:rPr>
              <a:t>Pour les 12,3 millions de franciliens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7" name="ZoneTexte 7">
            <a:extLst>
              <a:ext uri="{FF2B5EF4-FFF2-40B4-BE49-F238E27FC236}">
                <a16:creationId xmlns="" xmlns:a16="http://schemas.microsoft.com/office/drawing/2014/main" id="{02563D37-D450-4235-B7AD-100DDCE9F5CD}"/>
              </a:ext>
            </a:extLst>
          </p:cNvPr>
          <p:cNvSpPr/>
          <p:nvPr/>
        </p:nvSpPr>
        <p:spPr>
          <a:xfrm>
            <a:off x="7604496" y="1348492"/>
            <a:ext cx="41709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800" b="0" i="1" strike="noStrike" spc="-1" dirty="0">
                <a:solidFill>
                  <a:srgbClr val="000000"/>
                </a:solidFill>
                <a:latin typeface="Calibri"/>
              </a:rPr>
              <a:t>PNA </a:t>
            </a:r>
            <a:r>
              <a:rPr lang="fr-FR" sz="1800" b="0" i="1" strike="noStrike" spc="-1" dirty="0" err="1">
                <a:solidFill>
                  <a:srgbClr val="000000"/>
                </a:solidFill>
                <a:latin typeface="Calibri"/>
              </a:rPr>
              <a:t>etat</a:t>
            </a:r>
            <a:r>
              <a:rPr lang="fr-FR" sz="1800" b="0" i="1" strike="noStrike" spc="-1" dirty="0">
                <a:solidFill>
                  <a:srgbClr val="000000"/>
                </a:solidFill>
                <a:latin typeface="Calibri"/>
              </a:rPr>
              <a:t> des lieux 2018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8" name="ZoneTexte 8">
            <a:extLst>
              <a:ext uri="{FF2B5EF4-FFF2-40B4-BE49-F238E27FC236}">
                <a16:creationId xmlns="" xmlns:a16="http://schemas.microsoft.com/office/drawing/2014/main" id="{F111C5DF-ACFC-4123-86A8-47C3A99FB03D}"/>
              </a:ext>
            </a:extLst>
          </p:cNvPr>
          <p:cNvSpPr/>
          <p:nvPr/>
        </p:nvSpPr>
        <p:spPr>
          <a:xfrm>
            <a:off x="4198332" y="1470352"/>
            <a:ext cx="403740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000" b="1" i="1" strike="noStrike" spc="-1" dirty="0">
                <a:solidFill>
                  <a:srgbClr val="FF0000"/>
                </a:solidFill>
                <a:latin typeface="Calibri"/>
              </a:rPr>
              <a:t>Autonomie théorique 10% environ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9" name="Flèche : bas 15">
            <a:extLst>
              <a:ext uri="{FF2B5EF4-FFF2-40B4-BE49-F238E27FC236}">
                <a16:creationId xmlns="" xmlns:a16="http://schemas.microsoft.com/office/drawing/2014/main" id="{F5943BBB-A8F4-429A-B2A5-CDA25154A6B4}"/>
              </a:ext>
            </a:extLst>
          </p:cNvPr>
          <p:cNvSpPr/>
          <p:nvPr/>
        </p:nvSpPr>
        <p:spPr>
          <a:xfrm>
            <a:off x="6217032" y="861988"/>
            <a:ext cx="297720" cy="39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ZoneTexte 16">
            <a:extLst>
              <a:ext uri="{FF2B5EF4-FFF2-40B4-BE49-F238E27FC236}">
                <a16:creationId xmlns="" xmlns:a16="http://schemas.microsoft.com/office/drawing/2014/main" id="{296B3117-3FD7-448E-8837-F40AD6CFF33E}"/>
              </a:ext>
            </a:extLst>
          </p:cNvPr>
          <p:cNvSpPr/>
          <p:nvPr/>
        </p:nvSpPr>
        <p:spPr>
          <a:xfrm>
            <a:off x="244296" y="1028992"/>
            <a:ext cx="507852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Variable selon produit et territoire 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Salade : 5% MGP, &gt; 80% 77 et 78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" name="ZoneTexte 5">
            <a:extLst>
              <a:ext uri="{FF2B5EF4-FFF2-40B4-BE49-F238E27FC236}">
                <a16:creationId xmlns="" xmlns:a16="http://schemas.microsoft.com/office/drawing/2014/main" id="{0A92DED8-BCD2-4B94-90E0-30497CE64FB9}"/>
              </a:ext>
            </a:extLst>
          </p:cNvPr>
          <p:cNvSpPr/>
          <p:nvPr/>
        </p:nvSpPr>
        <p:spPr>
          <a:xfrm>
            <a:off x="302549" y="2757338"/>
            <a:ext cx="1644355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000" b="0" strike="noStrike" spc="-1" dirty="0">
                <a:solidFill>
                  <a:srgbClr val="FF0000"/>
                </a:solidFill>
                <a:latin typeface="Calibri"/>
              </a:rPr>
              <a:t>Si Autonomie à 30 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%)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2" name="ZoneTexte 6">
            <a:extLst>
              <a:ext uri="{FF2B5EF4-FFF2-40B4-BE49-F238E27FC236}">
                <a16:creationId xmlns="" xmlns:a16="http://schemas.microsoft.com/office/drawing/2014/main" id="{90017C18-25C5-4594-B075-A40C8CB2AE4E}"/>
              </a:ext>
            </a:extLst>
          </p:cNvPr>
          <p:cNvSpPr/>
          <p:nvPr/>
        </p:nvSpPr>
        <p:spPr>
          <a:xfrm>
            <a:off x="2275392" y="2622234"/>
            <a:ext cx="3941640" cy="131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</a:rPr>
              <a:t>15000 ha de légumes</a:t>
            </a:r>
            <a:endParaRPr lang="fr-FR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2000" b="1" i="1" strike="noStrike" spc="-1" dirty="0">
                <a:solidFill>
                  <a:srgbClr val="000000"/>
                </a:solidFill>
                <a:latin typeface="Calibri"/>
              </a:rPr>
              <a:t>30 Millions m3/an d’eau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</a:rPr>
              <a:t>Chang Clim +20%  </a:t>
            </a:r>
          </a:p>
          <a:p>
            <a:pPr>
              <a:lnSpc>
                <a:spcPct val="100000"/>
              </a:lnSpc>
              <a:buNone/>
            </a:pPr>
            <a:r>
              <a:rPr lang="fr-FR" sz="2000" b="1" i="1" strike="noStrike" spc="-1" dirty="0">
                <a:solidFill>
                  <a:srgbClr val="000000"/>
                </a:solidFill>
                <a:latin typeface="Calibri"/>
              </a:rPr>
              <a:t>        36 Millions 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</a:rPr>
              <a:t>m3/an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3" name="ZoneTexte 8">
            <a:extLst>
              <a:ext uri="{FF2B5EF4-FFF2-40B4-BE49-F238E27FC236}">
                <a16:creationId xmlns="" xmlns:a16="http://schemas.microsoft.com/office/drawing/2014/main" id="{CA93054A-41BE-4127-8D4A-C8C66A801F46}"/>
              </a:ext>
            </a:extLst>
          </p:cNvPr>
          <p:cNvSpPr/>
          <p:nvPr/>
        </p:nvSpPr>
        <p:spPr>
          <a:xfrm>
            <a:off x="6351688" y="2759889"/>
            <a:ext cx="2948400" cy="127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000" b="0" i="1" strike="noStrike" spc="-1" dirty="0">
                <a:solidFill>
                  <a:srgbClr val="00B050"/>
                </a:solidFill>
                <a:latin typeface="Calibri"/>
              </a:rPr>
              <a:t>15% de la conso des parisiens 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000" b="0" i="1" strike="noStrike" spc="-1" dirty="0">
                <a:solidFill>
                  <a:srgbClr val="00B050"/>
                </a:solidFill>
                <a:latin typeface="Calibri"/>
              </a:rPr>
              <a:t>2,7% de conso de la région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2000" b="0" strike="noStrike" spc="-1" dirty="0">
              <a:latin typeface="Arial"/>
            </a:endParaRPr>
          </a:p>
        </p:txBody>
      </p:sp>
      <p:sp>
        <p:nvSpPr>
          <p:cNvPr id="14" name="ZoneTexte 1">
            <a:extLst>
              <a:ext uri="{FF2B5EF4-FFF2-40B4-BE49-F238E27FC236}">
                <a16:creationId xmlns="" xmlns:a16="http://schemas.microsoft.com/office/drawing/2014/main" id="{9C7428DB-8C77-4ACD-A4F0-332BA2F1C0CF}"/>
              </a:ext>
            </a:extLst>
          </p:cNvPr>
          <p:cNvSpPr/>
          <p:nvPr/>
        </p:nvSpPr>
        <p:spPr>
          <a:xfrm>
            <a:off x="9608851" y="2729289"/>
            <a:ext cx="2280600" cy="131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000" b="0" i="1" strike="noStrike" spc="-1" dirty="0">
                <a:solidFill>
                  <a:srgbClr val="000000"/>
                </a:solidFill>
                <a:latin typeface="Calibri"/>
              </a:rPr>
              <a:t>Rappel : dans 10 ans 1000 EA et 110.000 ha à renouveler … 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2BE4AF5E-A37C-4496-B602-CC4F7B597394}"/>
              </a:ext>
            </a:extLst>
          </p:cNvPr>
          <p:cNvSpPr txBox="1"/>
          <p:nvPr/>
        </p:nvSpPr>
        <p:spPr>
          <a:xfrm>
            <a:off x="3364992" y="4608576"/>
            <a:ext cx="624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Possible ? Faisable ? Souhaitable ? </a:t>
            </a:r>
          </a:p>
        </p:txBody>
      </p:sp>
    </p:spTree>
    <p:extLst>
      <p:ext uri="{BB962C8B-B14F-4D97-AF65-F5344CB8AC3E}">
        <p14:creationId xmlns:p14="http://schemas.microsoft.com/office/powerpoint/2010/main" val="390403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768A79CD-807A-4E7C-B6D1-D825D7276887}"/>
              </a:ext>
            </a:extLst>
          </p:cNvPr>
          <p:cNvSpPr txBox="1"/>
          <p:nvPr/>
        </p:nvSpPr>
        <p:spPr>
          <a:xfrm>
            <a:off x="575353" y="554804"/>
            <a:ext cx="134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D’où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3C0D326A-370F-4322-9B79-ECE146FBE885}"/>
              </a:ext>
            </a:extLst>
          </p:cNvPr>
          <p:cNvSpPr txBox="1"/>
          <p:nvPr/>
        </p:nvSpPr>
        <p:spPr>
          <a:xfrm>
            <a:off x="1510302" y="3013501"/>
            <a:ext cx="8661114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Nécessité forte de poursuivre les travaux à la fois de quantification et d’enquêtes / de compréhension des gestions territoriales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2DF90BF4-D75A-47F4-811E-EA94B9D35E18}"/>
              </a:ext>
            </a:extLst>
          </p:cNvPr>
          <p:cNvSpPr txBox="1"/>
          <p:nvPr/>
        </p:nvSpPr>
        <p:spPr>
          <a:xfrm>
            <a:off x="1510302" y="232614"/>
            <a:ext cx="1039744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Recueillir, capitaliser les « essais agriculteurs » sur la gestion économe de l’eau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46A251A2-8E54-4575-ADFE-2BE8F1E370E0}"/>
              </a:ext>
            </a:extLst>
          </p:cNvPr>
          <p:cNvSpPr txBox="1"/>
          <p:nvPr/>
        </p:nvSpPr>
        <p:spPr>
          <a:xfrm>
            <a:off x="1510302" y="1029391"/>
            <a:ext cx="10304979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err="1"/>
              <a:t>Co-construire</a:t>
            </a:r>
            <a:r>
              <a:rPr lang="fr-FR" sz="2400" dirty="0"/>
              <a:t> des essais/mesures  en station et en fermes sur des systèmes de culture maraichers légumiers </a:t>
            </a:r>
            <a:r>
              <a:rPr lang="fr-FR" dirty="0"/>
              <a:t>(et vergers-maraichers)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3E5EC335-1FB5-4D66-9080-B9C614306B3A}"/>
              </a:ext>
            </a:extLst>
          </p:cNvPr>
          <p:cNvSpPr txBox="1"/>
          <p:nvPr/>
        </p:nvSpPr>
        <p:spPr>
          <a:xfrm>
            <a:off x="1243173" y="4480219"/>
            <a:ext cx="1083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Travailler sur des scénarios prospectifs de gestion de l’eau à l’échelle des territoires emboîtés (PAT, département, région)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B81C5366-66D6-4A19-B691-F4972A8C77C0}"/>
              </a:ext>
            </a:extLst>
          </p:cNvPr>
          <p:cNvSpPr txBox="1"/>
          <p:nvPr/>
        </p:nvSpPr>
        <p:spPr>
          <a:xfrm>
            <a:off x="3978111" y="2195500"/>
            <a:ext cx="21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</a:t>
            </a:r>
          </a:p>
        </p:txBody>
      </p:sp>
    </p:spTree>
    <p:extLst>
      <p:ext uri="{BB962C8B-B14F-4D97-AF65-F5344CB8AC3E}">
        <p14:creationId xmlns:p14="http://schemas.microsoft.com/office/powerpoint/2010/main" val="298976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3D4F767C-1A29-4A0F-9132-FCA6DEC82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22" y="86412"/>
            <a:ext cx="9144000" cy="10576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9B6E2D8-D9AB-4611-8966-25F33AD05721}"/>
              </a:ext>
            </a:extLst>
          </p:cNvPr>
          <p:cNvSpPr/>
          <p:nvPr/>
        </p:nvSpPr>
        <p:spPr>
          <a:xfrm>
            <a:off x="1390398" y="510393"/>
            <a:ext cx="643323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2400" dirty="0">
                <a:solidFill>
                  <a:prstClr val="white"/>
                </a:solidFill>
                <a:latin typeface="Tw Cen MT" panose="020B0602020104020603" pitchFamily="34" charset="0"/>
              </a:rPr>
              <a:t>La démarche suivie : recherche-action participative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B65C2D83-F6E3-4F3A-9784-4E646D3AC3EB}"/>
              </a:ext>
            </a:extLst>
          </p:cNvPr>
          <p:cNvSpPr txBox="1"/>
          <p:nvPr/>
        </p:nvSpPr>
        <p:spPr>
          <a:xfrm>
            <a:off x="5099901" y="1502024"/>
            <a:ext cx="70041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fr-FR" sz="2000" u="sng" dirty="0"/>
              <a:t>3 groupes de maraichers/légumiers </a:t>
            </a:r>
            <a:r>
              <a:rPr lang="fr-FR" dirty="0"/>
              <a:t>dans les 3 sous zones </a:t>
            </a:r>
            <a:r>
              <a:rPr lang="fr-FR" dirty="0" err="1"/>
              <a:t>IdF</a:t>
            </a:r>
            <a:r>
              <a:rPr lang="fr-FR" dirty="0"/>
              <a:t> (25) (Chambre/</a:t>
            </a:r>
            <a:r>
              <a:rPr lang="fr-FR" dirty="0" err="1"/>
              <a:t>Gab</a:t>
            </a:r>
            <a:r>
              <a:rPr lang="fr-FR" dirty="0"/>
              <a:t>)</a:t>
            </a:r>
          </a:p>
          <a:p>
            <a:r>
              <a:rPr lang="fr-FR" b="1" dirty="0"/>
              <a:t>Ateliers (</a:t>
            </a:r>
            <a:r>
              <a:rPr lang="fr-FR" dirty="0"/>
              <a:t>3 en 2021-2022) </a:t>
            </a:r>
            <a:r>
              <a:rPr lang="fr-FR" sz="2000" b="1" dirty="0"/>
              <a:t>pour </a:t>
            </a:r>
            <a:r>
              <a:rPr lang="fr-FR" sz="2000" b="1" dirty="0" err="1"/>
              <a:t>Co-construire</a:t>
            </a:r>
            <a:r>
              <a:rPr lang="fr-FR" sz="2000" b="1" dirty="0"/>
              <a:t> les indicateurs climatiques </a:t>
            </a:r>
            <a:r>
              <a:rPr lang="fr-FR" dirty="0"/>
              <a:t>pertinents pour eux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AEDDC9FB-31FC-409B-8D50-2C82C674F840}"/>
              </a:ext>
            </a:extLst>
          </p:cNvPr>
          <p:cNvSpPr txBox="1"/>
          <p:nvPr/>
        </p:nvSpPr>
        <p:spPr>
          <a:xfrm>
            <a:off x="5093834" y="3026113"/>
            <a:ext cx="42164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2. </a:t>
            </a:r>
            <a:r>
              <a:rPr lang="fr-FR" sz="2000" u="sng" dirty="0"/>
              <a:t>Projections climatiques </a:t>
            </a:r>
            <a:r>
              <a:rPr lang="fr-FR" dirty="0"/>
              <a:t>dans les trois sous-zones en utilisant les données DRIAS 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="" xmlns:a16="http://schemas.microsoft.com/office/drawing/2014/main" id="{845AA43E-F16D-4021-9929-2BF98F5A9E08}"/>
              </a:ext>
            </a:extLst>
          </p:cNvPr>
          <p:cNvGrpSpPr/>
          <p:nvPr/>
        </p:nvGrpSpPr>
        <p:grpSpPr>
          <a:xfrm>
            <a:off x="9345121" y="2843848"/>
            <a:ext cx="2504371" cy="1200329"/>
            <a:chOff x="2842718" y="1941528"/>
            <a:chExt cx="1728142" cy="820210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="" xmlns:a16="http://schemas.microsoft.com/office/drawing/2014/main" id="{4D222DD0-2B76-4EA9-9B31-6455610BD584}"/>
                </a:ext>
              </a:extLst>
            </p:cNvPr>
            <p:cNvSpPr/>
            <p:nvPr/>
          </p:nvSpPr>
          <p:spPr>
            <a:xfrm>
              <a:off x="2842718" y="1941528"/>
              <a:ext cx="1728142" cy="820210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 : coins arrondis 4">
              <a:extLst>
                <a:ext uri="{FF2B5EF4-FFF2-40B4-BE49-F238E27FC236}">
                  <a16:creationId xmlns="" xmlns:a16="http://schemas.microsoft.com/office/drawing/2014/main" id="{496D677F-6742-4FBA-BB1F-972190B18027}"/>
                </a:ext>
              </a:extLst>
            </p:cNvPr>
            <p:cNvSpPr txBox="1"/>
            <p:nvPr/>
          </p:nvSpPr>
          <p:spPr>
            <a:xfrm>
              <a:off x="2866741" y="1965551"/>
              <a:ext cx="1680096" cy="772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solidFill>
                    <a:schemeClr val="tx1"/>
                  </a:solidFill>
                </a:rPr>
                <a:t>DRIAS</a:t>
              </a:r>
              <a:r>
                <a:rPr lang="en-GB" sz="1400" kern="1200" dirty="0">
                  <a:solidFill>
                    <a:schemeClr val="tx1"/>
                  </a:solidFill>
                </a:rPr>
                <a:t> </a:t>
              </a:r>
              <a:r>
                <a:rPr lang="fr-FR" sz="1400" kern="1200" dirty="0">
                  <a:solidFill>
                    <a:schemeClr val="tx1"/>
                  </a:solidFill>
                </a:rPr>
                <a:t>(Donner accès aux scénarios climatiques Régionalisés français pour l'Impact et l'Adaptation de nos Sociétés et environnement)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0A0A47CF-95EC-4039-B128-D54009ECB080}"/>
              </a:ext>
            </a:extLst>
          </p:cNvPr>
          <p:cNvSpPr txBox="1"/>
          <p:nvPr/>
        </p:nvSpPr>
        <p:spPr>
          <a:xfrm>
            <a:off x="5816339" y="5640914"/>
            <a:ext cx="5194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Vers </a:t>
            </a:r>
            <a:r>
              <a:rPr lang="fr-FR" dirty="0" err="1"/>
              <a:t>Climaleg</a:t>
            </a:r>
            <a:r>
              <a:rPr lang="fr-FR" dirty="0"/>
              <a:t> Eau (automne 2022 - janvier 2024)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E6FFDBB2-DF9A-4B7F-AB7D-FED955CFFAB7}"/>
              </a:ext>
            </a:extLst>
          </p:cNvPr>
          <p:cNvSpPr txBox="1"/>
          <p:nvPr/>
        </p:nvSpPr>
        <p:spPr>
          <a:xfrm>
            <a:off x="5272742" y="4732379"/>
            <a:ext cx="7183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 u="sng" dirty="0"/>
              <a:t>. Ateliers et </a:t>
            </a:r>
            <a:r>
              <a:rPr lang="fr-FR" sz="2000" u="sng" dirty="0"/>
              <a:t>Enquêtes en ligne  </a:t>
            </a:r>
            <a:r>
              <a:rPr lang="fr-FR" u="sng" dirty="0"/>
              <a:t>: </a:t>
            </a:r>
            <a:r>
              <a:rPr lang="fr-FR" sz="2000" u="sng" dirty="0"/>
              <a:t>quelles pistes d’adaptations </a:t>
            </a:r>
            <a:r>
              <a:rPr lang="fr-FR" sz="2000" dirty="0"/>
              <a:t>?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239E1897-2BF4-4530-B10E-3491139DA3B2}"/>
              </a:ext>
            </a:extLst>
          </p:cNvPr>
          <p:cNvSpPr txBox="1"/>
          <p:nvPr/>
        </p:nvSpPr>
        <p:spPr>
          <a:xfrm>
            <a:off x="6178656" y="4023899"/>
            <a:ext cx="328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Atelier de synthèse juin 2022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4FD91BFC-AD03-48FD-9239-1D20829865C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508" y="1144031"/>
            <a:ext cx="4229694" cy="5435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93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A6678D5-39AC-4AF8-B2C5-5838832BB62D}"/>
              </a:ext>
            </a:extLst>
          </p:cNvPr>
          <p:cNvSpPr txBox="1"/>
          <p:nvPr/>
        </p:nvSpPr>
        <p:spPr>
          <a:xfrm>
            <a:off x="143838" y="211718"/>
            <a:ext cx="5746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Deux Grands résultats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E42B2D51-68D7-408F-8606-5C28C7662283}"/>
              </a:ext>
            </a:extLst>
          </p:cNvPr>
          <p:cNvSpPr txBox="1"/>
          <p:nvPr/>
        </p:nvSpPr>
        <p:spPr>
          <a:xfrm>
            <a:off x="585626" y="780879"/>
            <a:ext cx="10284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small" dirty="0">
                <a:solidFill>
                  <a:srgbClr val="FF0000"/>
                </a:solidFill>
              </a:rPr>
              <a:t>1. Co-construction des indicateurs et les projections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C49CBE00-AD49-40E6-83C5-A7B6CCE5E0B5}"/>
              </a:ext>
            </a:extLst>
          </p:cNvPr>
          <p:cNvSpPr txBox="1"/>
          <p:nvPr/>
        </p:nvSpPr>
        <p:spPr>
          <a:xfrm>
            <a:off x="1571946" y="1962901"/>
            <a:ext cx="850700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Par SAISON et pas sur les successions d’années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Avec FREQUENCES (1an/2, 1an/5) utiles pour anticiper des décisions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62550704-243D-47C2-8C04-F52CCE34DE52}"/>
              </a:ext>
            </a:extLst>
          </p:cNvPr>
          <p:cNvSpPr txBox="1"/>
          <p:nvPr/>
        </p:nvSpPr>
        <p:spPr>
          <a:xfrm>
            <a:off x="1150706" y="2928135"/>
            <a:ext cx="8928242" cy="264687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Des </a:t>
            </a:r>
            <a:r>
              <a:rPr lang="fr-FR" sz="2000" b="1" dirty="0">
                <a:solidFill>
                  <a:srgbClr val="0070C0"/>
                </a:solidFill>
              </a:rPr>
              <a:t>natures d’indicateurs</a:t>
            </a:r>
          </a:p>
          <a:p>
            <a:r>
              <a:rPr lang="fr-FR" dirty="0"/>
              <a:t>	- périodes de canicule : 4 jours ou plus avec Tmax &gt; 30 °C et </a:t>
            </a:r>
            <a:r>
              <a:rPr lang="fr-FR" dirty="0" err="1"/>
              <a:t>Tmin</a:t>
            </a:r>
            <a:r>
              <a:rPr lang="fr-FR" dirty="0"/>
              <a:t> &gt; 18°C</a:t>
            </a:r>
          </a:p>
          <a:p>
            <a:r>
              <a:rPr lang="fr-FR" dirty="0"/>
              <a:t>	- nombre de jours de gelées (&lt;0°C) et de gelées fortes (&lt;-2°C)</a:t>
            </a:r>
          </a:p>
          <a:p>
            <a:r>
              <a:rPr lang="fr-FR" dirty="0"/>
              <a:t>	- </a:t>
            </a:r>
            <a:r>
              <a:rPr lang="fr-FR" b="1" i="1" dirty="0"/>
              <a:t>dates</a:t>
            </a:r>
            <a:r>
              <a:rPr lang="fr-FR" dirty="0"/>
              <a:t> des dernières gelées</a:t>
            </a:r>
          </a:p>
          <a:p>
            <a:pPr marL="285750" indent="-285750">
              <a:buFontTx/>
              <a:buChar char="-"/>
            </a:pPr>
            <a:r>
              <a:rPr lang="fr-FR" dirty="0"/>
              <a:t>Max de cumul de P en 3 jours (risques inondations)</a:t>
            </a:r>
          </a:p>
          <a:p>
            <a:pPr marL="285750" indent="-285750">
              <a:buFontTx/>
              <a:buChar char="-"/>
            </a:pPr>
            <a:r>
              <a:rPr lang="fr-FR" dirty="0"/>
              <a:t>P-ETP</a:t>
            </a:r>
          </a:p>
          <a:p>
            <a:pPr marL="285750" indent="-285750">
              <a:buFontTx/>
              <a:buChar char="-"/>
            </a:pPr>
            <a:r>
              <a:rPr lang="fr-FR" dirty="0"/>
              <a:t>Indice d’humidité du sol (sécheresse agricoles &gt; sécheresses météorologiques)</a:t>
            </a:r>
          </a:p>
          <a:p>
            <a:endParaRPr lang="fr-FR" dirty="0"/>
          </a:p>
          <a:p>
            <a:pPr algn="ctr"/>
            <a:r>
              <a:rPr lang="fr-FR" sz="2000" i="1" dirty="0">
                <a:solidFill>
                  <a:srgbClr val="0070C0"/>
                </a:solidFill>
              </a:rPr>
              <a:t>Intérêt pour savoir ce qui pourrait se passer dans la nappe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494BAD0B-A660-4B3F-A321-EC3EFE463711}"/>
              </a:ext>
            </a:extLst>
          </p:cNvPr>
          <p:cNvSpPr txBox="1"/>
          <p:nvPr/>
        </p:nvSpPr>
        <p:spPr>
          <a:xfrm>
            <a:off x="267127" y="1346901"/>
            <a:ext cx="9400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Des INDICATEURS RECONSTRUITS avec les agriculteurs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E25E213E-52D0-4FC5-A31E-CE6C34ED0A4B}"/>
              </a:ext>
            </a:extLst>
          </p:cNvPr>
          <p:cNvSpPr txBox="1"/>
          <p:nvPr/>
        </p:nvSpPr>
        <p:spPr>
          <a:xfrm>
            <a:off x="500891" y="5904784"/>
            <a:ext cx="1142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Choix d’un scénario climatique «  moyen » RCP4.5 de DRIAS (stabilisation des émissions de CO2) : considéré aujourd'hui comme « trop optimiste » </a:t>
            </a:r>
          </a:p>
        </p:txBody>
      </p:sp>
    </p:spTree>
    <p:extLst>
      <p:ext uri="{BB962C8B-B14F-4D97-AF65-F5344CB8AC3E}">
        <p14:creationId xmlns:p14="http://schemas.microsoft.com/office/powerpoint/2010/main" val="2998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e 2"/>
          <p:cNvGrpSpPr/>
          <p:nvPr/>
        </p:nvGrpSpPr>
        <p:grpSpPr>
          <a:xfrm>
            <a:off x="320006" y="98521"/>
            <a:ext cx="11551988" cy="6660958"/>
            <a:chOff x="429480" y="354240"/>
            <a:chExt cx="11194920" cy="6476400"/>
          </a:xfrm>
        </p:grpSpPr>
        <p:grpSp>
          <p:nvGrpSpPr>
            <p:cNvPr id="156" name="Groupe 14"/>
            <p:cNvGrpSpPr/>
            <p:nvPr/>
          </p:nvGrpSpPr>
          <p:grpSpPr>
            <a:xfrm>
              <a:off x="429480" y="354240"/>
              <a:ext cx="7172640" cy="4374360"/>
              <a:chOff x="429480" y="354240"/>
              <a:chExt cx="7172640" cy="4374360"/>
            </a:xfrm>
          </p:grpSpPr>
          <p:sp>
            <p:nvSpPr>
              <p:cNvPr id="157" name="Zone de texte 6"/>
              <p:cNvSpPr/>
              <p:nvPr/>
            </p:nvSpPr>
            <p:spPr>
              <a:xfrm>
                <a:off x="565920" y="1895760"/>
                <a:ext cx="3101400" cy="13176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t">
                <a:no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fr-FR" sz="1000" b="0" i="1" strike="noStrike" spc="-1">
                    <a:solidFill>
                      <a:srgbClr val="44546A"/>
                    </a:solidFill>
                    <a:latin typeface="Calibri"/>
                    <a:ea typeface="Calibri"/>
                  </a:rPr>
                  <a:t>Températures maximales atteintes par an pour le futur proche (d'ici 2040) et le futur lointain (d'ici 2060) par rapport à la période historique (1990-2020)</a:t>
                </a:r>
                <a:endParaRPr lang="fr-FR" sz="1000" b="0" strike="noStrike" spc="-1">
                  <a:latin typeface="Arial"/>
                </a:endParaRPr>
              </a:p>
            </p:txBody>
          </p:sp>
          <p:sp>
            <p:nvSpPr>
              <p:cNvPr id="158" name="Rectangle 24"/>
              <p:cNvSpPr/>
              <p:nvPr/>
            </p:nvSpPr>
            <p:spPr>
              <a:xfrm>
                <a:off x="4297320" y="1925280"/>
                <a:ext cx="3304800" cy="549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ctr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fr-FR" sz="1000" b="0" i="1" strike="noStrike" spc="-1">
                    <a:solidFill>
                      <a:srgbClr val="44546A"/>
                    </a:solidFill>
                    <a:latin typeface="Calibri"/>
                    <a:ea typeface="Calibri"/>
                  </a:rPr>
                  <a:t>Nombre de jours par an avec des températures supérieures à 30°C pour le futur proche (d'ici 2040) et le futur lointain d'ici 2060 par rapport à la période historique (1990-2020)</a:t>
                </a:r>
                <a:endParaRPr lang="fr-FR" sz="1000" b="0" strike="noStrike" spc="-1">
                  <a:latin typeface="Arial"/>
                </a:endParaRPr>
              </a:p>
            </p:txBody>
          </p:sp>
          <p:sp>
            <p:nvSpPr>
              <p:cNvPr id="159" name="Rectangle 9"/>
              <p:cNvSpPr/>
              <p:nvPr/>
            </p:nvSpPr>
            <p:spPr>
              <a:xfrm>
                <a:off x="685440" y="4179600"/>
                <a:ext cx="3373200" cy="549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ctr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fr-FR" sz="1000" b="0" i="1" strike="noStrike" spc="-1">
                    <a:solidFill>
                      <a:srgbClr val="44546A"/>
                    </a:solidFill>
                    <a:latin typeface="Calibri"/>
                    <a:ea typeface="Calibri"/>
                  </a:rPr>
                  <a:t>Nombre cumulé de jours par mois de mai, juin, </a:t>
                </a:r>
                <a:endParaRPr lang="fr-FR" sz="1000" b="0" strike="noStrike" spc="-1">
                  <a:latin typeface="Arial"/>
                </a:endParaRPr>
              </a:p>
              <a:p>
                <a:pPr>
                  <a:lnSpc>
                    <a:spcPct val="100000"/>
                  </a:lnSpc>
                  <a:buNone/>
                </a:pPr>
                <a:r>
                  <a:rPr lang="fr-FR" sz="1000" b="0" i="1" strike="noStrike" spc="-1">
                    <a:solidFill>
                      <a:srgbClr val="44546A"/>
                    </a:solidFill>
                    <a:latin typeface="Calibri"/>
                    <a:ea typeface="Calibri"/>
                  </a:rPr>
                  <a:t>juillet, août et septembre avec une T°C &gt;30°C en 2040 et 2060 par rapport à la période historique (1990-2020).</a:t>
                </a:r>
                <a:endParaRPr lang="fr-FR" sz="1000" b="0" strike="noStrike" spc="-1">
                  <a:latin typeface="Arial"/>
                </a:endParaRPr>
              </a:p>
            </p:txBody>
          </p:sp>
          <p:pic>
            <p:nvPicPr>
              <p:cNvPr id="160" name="Image 10"/>
              <p:cNvPicPr/>
              <p:nvPr/>
            </p:nvPicPr>
            <p:blipFill>
              <a:blip r:embed="rId3"/>
              <a:stretch/>
            </p:blipFill>
            <p:spPr>
              <a:xfrm>
                <a:off x="429480" y="354240"/>
                <a:ext cx="3432960" cy="15382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61" name="Image 11"/>
              <p:cNvPicPr/>
              <p:nvPr/>
            </p:nvPicPr>
            <p:blipFill>
              <a:blip r:embed="rId4"/>
              <a:stretch/>
            </p:blipFill>
            <p:spPr>
              <a:xfrm>
                <a:off x="4121640" y="357480"/>
                <a:ext cx="3456000" cy="1526400"/>
              </a:xfrm>
              <a:prstGeom prst="rect">
                <a:avLst/>
              </a:prstGeom>
              <a:ln w="0">
                <a:noFill/>
              </a:ln>
            </p:spPr>
          </p:pic>
        </p:grpSp>
        <p:pic>
          <p:nvPicPr>
            <p:cNvPr id="162" name="Image 15"/>
            <p:cNvPicPr/>
            <p:nvPr/>
          </p:nvPicPr>
          <p:blipFill>
            <a:blip r:embed="rId5"/>
            <a:srcRect l="45490" t="2511" b="10961"/>
            <a:stretch/>
          </p:blipFill>
          <p:spPr>
            <a:xfrm>
              <a:off x="482040" y="2648520"/>
              <a:ext cx="3576240" cy="15019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63" name="Groupe 12"/>
            <p:cNvGrpSpPr/>
            <p:nvPr/>
          </p:nvGrpSpPr>
          <p:grpSpPr>
            <a:xfrm>
              <a:off x="549000" y="2722680"/>
              <a:ext cx="11075400" cy="4107960"/>
              <a:chOff x="549000" y="2722680"/>
              <a:chExt cx="11075400" cy="4107960"/>
            </a:xfrm>
          </p:grpSpPr>
          <p:grpSp>
            <p:nvGrpSpPr>
              <p:cNvPr id="164" name="Groupe 16"/>
              <p:cNvGrpSpPr/>
              <p:nvPr/>
            </p:nvGrpSpPr>
            <p:grpSpPr>
              <a:xfrm>
                <a:off x="4245120" y="2760480"/>
                <a:ext cx="3416400" cy="1855800"/>
                <a:chOff x="4245120" y="2760480"/>
                <a:chExt cx="3416400" cy="1855800"/>
              </a:xfrm>
            </p:grpSpPr>
            <p:sp>
              <p:nvSpPr>
                <p:cNvPr id="165" name="Rectangle 25"/>
                <p:cNvSpPr/>
                <p:nvPr/>
              </p:nvSpPr>
              <p:spPr>
                <a:xfrm>
                  <a:off x="4255200" y="4210560"/>
                  <a:ext cx="3278160" cy="4057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1"/>
                    </a:spcAft>
                    <a:buNone/>
                  </a:pPr>
                  <a:r>
                    <a:rPr lang="fr-FR" sz="900" b="0" i="1" strike="noStrike" spc="-1">
                      <a:solidFill>
                        <a:srgbClr val="44546A"/>
                      </a:solidFill>
                      <a:latin typeface="Calibri"/>
                      <a:ea typeface="Calibri"/>
                    </a:rPr>
                    <a:t>Températures hivernales mensuelles moyennes (T°) (de novembre à mars) à l'horizon 2060</a:t>
                  </a:r>
                  <a:endParaRPr lang="fr-FR" sz="900" b="0" strike="noStrike" spc="-1">
                    <a:latin typeface="Arial"/>
                  </a:endParaRPr>
                </a:p>
              </p:txBody>
            </p:sp>
            <p:pic>
              <p:nvPicPr>
                <p:cNvPr id="166" name="Image 26"/>
                <p:cNvPicPr/>
                <p:nvPr/>
              </p:nvPicPr>
              <p:blipFill>
                <a:blip r:embed="rId6"/>
                <a:srcRect l="308" t="24455" r="55817" b="4404"/>
                <a:stretch/>
              </p:blipFill>
              <p:spPr>
                <a:xfrm>
                  <a:off x="4245120" y="2760480"/>
                  <a:ext cx="3416400" cy="146844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  <p:grpSp>
            <p:nvGrpSpPr>
              <p:cNvPr id="167" name="Groupe 17"/>
              <p:cNvGrpSpPr/>
              <p:nvPr/>
            </p:nvGrpSpPr>
            <p:grpSpPr>
              <a:xfrm>
                <a:off x="549000" y="4704840"/>
                <a:ext cx="3268440" cy="2091600"/>
                <a:chOff x="549000" y="4704840"/>
                <a:chExt cx="3268440" cy="2091600"/>
              </a:xfrm>
            </p:grpSpPr>
            <p:sp>
              <p:nvSpPr>
                <p:cNvPr id="168" name="Rectangle 23"/>
                <p:cNvSpPr/>
                <p:nvPr/>
              </p:nvSpPr>
              <p:spPr>
                <a:xfrm>
                  <a:off x="667080" y="6249240"/>
                  <a:ext cx="2981520" cy="547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  <a:buNone/>
                  </a:pPr>
                  <a:r>
                    <a:rPr lang="fr-FR" sz="1000" b="0" i="1" strike="noStrike" spc="-1">
                      <a:solidFill>
                        <a:srgbClr val="44546A"/>
                      </a:solidFill>
                      <a:latin typeface="Calibri"/>
                      <a:ea typeface="Calibri"/>
                    </a:rPr>
                    <a:t>Nombre de jours de gel (T° &lt; 0°C) de novembre à mars d'ici 2040 et 2060 par rapport à la période historique (1990-2020)</a:t>
                  </a:r>
                  <a:endParaRPr lang="fr-FR" sz="1000" b="0" strike="noStrike" spc="-1">
                    <a:latin typeface="Arial"/>
                  </a:endParaRPr>
                </a:p>
              </p:txBody>
            </p:sp>
            <p:pic>
              <p:nvPicPr>
                <p:cNvPr id="169" name="Image 24"/>
                <p:cNvPicPr/>
                <p:nvPr/>
              </p:nvPicPr>
              <p:blipFill>
                <a:blip r:embed="rId7"/>
                <a:stretch/>
              </p:blipFill>
              <p:spPr>
                <a:xfrm>
                  <a:off x="549000" y="4704840"/>
                  <a:ext cx="3268440" cy="151884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  <p:grpSp>
            <p:nvGrpSpPr>
              <p:cNvPr id="170" name="Groupe 18"/>
              <p:cNvGrpSpPr/>
              <p:nvPr/>
            </p:nvGrpSpPr>
            <p:grpSpPr>
              <a:xfrm>
                <a:off x="7961040" y="2722680"/>
                <a:ext cx="3663360" cy="1819080"/>
                <a:chOff x="7961040" y="2722680"/>
                <a:chExt cx="3663360" cy="1819080"/>
              </a:xfrm>
            </p:grpSpPr>
            <p:pic>
              <p:nvPicPr>
                <p:cNvPr id="171" name="Image 21"/>
                <p:cNvPicPr/>
                <p:nvPr/>
              </p:nvPicPr>
              <p:blipFill>
                <a:blip r:embed="rId8"/>
                <a:srcRect l="657" r="-657"/>
                <a:stretch/>
              </p:blipFill>
              <p:spPr>
                <a:xfrm>
                  <a:off x="7961040" y="2722680"/>
                  <a:ext cx="3409560" cy="14436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72" name="Rectangle 22"/>
                <p:cNvSpPr/>
                <p:nvPr/>
              </p:nvSpPr>
              <p:spPr>
                <a:xfrm>
                  <a:off x="8038800" y="4146840"/>
                  <a:ext cx="3585600" cy="3949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  <a:buNone/>
                  </a:pPr>
                  <a:r>
                    <a:rPr lang="fr-FR" sz="1000" b="0" i="1" strike="noStrike" spc="-1">
                      <a:solidFill>
                        <a:srgbClr val="44546A"/>
                      </a:solidFill>
                      <a:latin typeface="Calibri"/>
                      <a:ea typeface="Calibri"/>
                    </a:rPr>
                    <a:t>Nombre de jours de gel (T° &lt; 0°C) par mois et par an d'ici 2040 et 2060 par rapport à la période historique (1990-2020)</a:t>
                  </a:r>
                  <a:endParaRPr lang="fr-FR" sz="1000" b="0" strike="noStrike" spc="-1">
                    <a:latin typeface="Arial"/>
                  </a:endParaRPr>
                </a:p>
              </p:txBody>
            </p:sp>
          </p:grpSp>
          <p:pic>
            <p:nvPicPr>
              <p:cNvPr id="173" name="Image 19"/>
              <p:cNvPicPr/>
              <p:nvPr/>
            </p:nvPicPr>
            <p:blipFill>
              <a:blip r:embed="rId9"/>
              <a:srcRect b="452"/>
              <a:stretch/>
            </p:blipFill>
            <p:spPr>
              <a:xfrm>
                <a:off x="4372560" y="4736520"/>
                <a:ext cx="3457440" cy="15278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74" name="Rectangle 20"/>
              <p:cNvSpPr/>
              <p:nvPr/>
            </p:nvSpPr>
            <p:spPr>
              <a:xfrm>
                <a:off x="4480200" y="6283440"/>
                <a:ext cx="3021120" cy="547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fr-FR" sz="1000" b="0" i="1" strike="noStrike" spc="-1">
                    <a:solidFill>
                      <a:srgbClr val="44546A"/>
                    </a:solidFill>
                    <a:latin typeface="Calibri"/>
                    <a:ea typeface="Calibri"/>
                  </a:rPr>
                  <a:t>Nombre de jours de gel (T° &lt; 0°C) par quinzaine aux horizons 2040 et 2060 par rapport à la période historique (1990-2020)</a:t>
                </a:r>
                <a:endParaRPr lang="fr-FR" sz="1000" b="0" strike="noStrike" spc="-1">
                  <a:latin typeface="Arial"/>
                </a:endParaRPr>
              </a:p>
            </p:txBody>
          </p:sp>
        </p:grpSp>
        <p:sp>
          <p:nvSpPr>
            <p:cNvPr id="175" name="Rectangle 27"/>
            <p:cNvSpPr/>
            <p:nvPr/>
          </p:nvSpPr>
          <p:spPr>
            <a:xfrm>
              <a:off x="7894080" y="2008800"/>
              <a:ext cx="3558960" cy="39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ctr">
              <a:spAutoFit/>
            </a:bodyPr>
            <a:lstStyle/>
            <a:p>
              <a:pPr algn="just">
                <a:lnSpc>
                  <a:spcPct val="100000"/>
                </a:lnSpc>
                <a:buNone/>
              </a:pPr>
              <a:r>
                <a:rPr lang="fr-FR" sz="1000" b="0" i="1" strike="noStrike" spc="-1">
                  <a:solidFill>
                    <a:srgbClr val="44546A"/>
                  </a:solidFill>
                  <a:latin typeface="Calibri"/>
                  <a:ea typeface="Calibri"/>
                </a:rPr>
                <a:t>Températures mensuelles maximales en 2040 et 2060 par rapport à la période historique (1990-2020)</a:t>
              </a:r>
              <a:endParaRPr lang="fr-FR" sz="1000" b="0" strike="noStrike" spc="-1">
                <a:latin typeface="Arial"/>
              </a:endParaRPr>
            </a:p>
          </p:txBody>
        </p:sp>
        <p:pic>
          <p:nvPicPr>
            <p:cNvPr id="176" name="Image 32"/>
            <p:cNvPicPr/>
            <p:nvPr/>
          </p:nvPicPr>
          <p:blipFill>
            <a:blip r:embed="rId10"/>
            <a:srcRect l="629" r="-629"/>
            <a:stretch/>
          </p:blipFill>
          <p:spPr>
            <a:xfrm>
              <a:off x="7773480" y="445680"/>
              <a:ext cx="3558600" cy="1483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7" name="Image 33"/>
            <p:cNvPicPr/>
            <p:nvPr/>
          </p:nvPicPr>
          <p:blipFill>
            <a:blip r:embed="rId11"/>
            <a:srcRect r="202" b="1180"/>
            <a:stretch/>
          </p:blipFill>
          <p:spPr>
            <a:xfrm>
              <a:off x="8012520" y="4702680"/>
              <a:ext cx="3346560" cy="1513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8" name="Rectangle 34"/>
            <p:cNvSpPr/>
            <p:nvPr/>
          </p:nvSpPr>
          <p:spPr>
            <a:xfrm>
              <a:off x="8201160" y="6223680"/>
              <a:ext cx="3317760" cy="547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fr-FR" sz="1000" b="0" i="1" strike="noStrike" spc="-1">
                  <a:solidFill>
                    <a:srgbClr val="44546A"/>
                  </a:solidFill>
                  <a:latin typeface="Calibri"/>
                  <a:ea typeface="Calibri"/>
                </a:rPr>
                <a:t>Nombre de jours avec P-ETP &lt; 0 (pendant au moins quatre semaines) de mars à septembre d'ici 2040 et 2060 par rapport à la période passée (1990-2020)</a:t>
              </a:r>
              <a:endParaRPr lang="fr-FR" sz="1000" b="0" strike="noStrike" spc="-1"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94;p17"/>
          <p:cNvPicPr/>
          <p:nvPr/>
        </p:nvPicPr>
        <p:blipFill>
          <a:blip r:embed="rId3"/>
          <a:srcRect t="3369" r="79870" b="2740"/>
          <a:stretch/>
        </p:blipFill>
        <p:spPr>
          <a:xfrm>
            <a:off x="255960" y="325440"/>
            <a:ext cx="2381400" cy="6252120"/>
          </a:xfrm>
          <a:prstGeom prst="rect">
            <a:avLst/>
          </a:prstGeom>
          <a:ln w="0">
            <a:noFill/>
          </a:ln>
        </p:spPr>
      </p:pic>
      <p:sp>
        <p:nvSpPr>
          <p:cNvPr id="180" name="Google Shape;95;p17"/>
          <p:cNvSpPr/>
          <p:nvPr/>
        </p:nvSpPr>
        <p:spPr>
          <a:xfrm>
            <a:off x="255960" y="325440"/>
            <a:ext cx="1806120" cy="24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600" b="1" strike="noStrike" spc="-1">
                <a:solidFill>
                  <a:srgbClr val="3D3134"/>
                </a:solidFill>
                <a:highlight>
                  <a:srgbClr val="D9EAD3"/>
                </a:highlight>
                <a:latin typeface="Roboto"/>
                <a:ea typeface="Roboto"/>
              </a:rPr>
              <a:t>PRINTEMPS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181" name="Google Shape;86;p16"/>
          <p:cNvSpPr/>
          <p:nvPr/>
        </p:nvSpPr>
        <p:spPr>
          <a:xfrm>
            <a:off x="5622840" y="1293120"/>
            <a:ext cx="6102000" cy="700560"/>
          </a:xfrm>
          <a:prstGeom prst="rect">
            <a:avLst/>
          </a:prstGeom>
          <a:noFill/>
          <a:ln w="6350">
            <a:solidFill>
              <a:srgbClr val="FFFFFF">
                <a:lumMod val="95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15000"/>
              </a:lnSpc>
              <a:buNone/>
            </a:pPr>
            <a:r>
              <a:rPr lang="fr-FR" sz="1340" b="1" strike="noStrike" spc="-1">
                <a:solidFill>
                  <a:srgbClr val="000000"/>
                </a:solidFill>
                <a:latin typeface="Roboto"/>
                <a:ea typeface="Roboto"/>
              </a:rPr>
              <a:t>Température</a:t>
            </a:r>
            <a:endParaRPr lang="fr-FR" sz="1340" b="0" strike="noStrike" spc="-1">
              <a:latin typeface="Arial"/>
            </a:endParaRPr>
          </a:p>
          <a:p>
            <a:pPr marL="609480" indent="-389520">
              <a:lnSpc>
                <a:spcPct val="115000"/>
              </a:lnSpc>
              <a:buClr>
                <a:srgbClr val="000000"/>
              </a:buClr>
              <a:buFont typeface="Roboto"/>
              <a:buChar char="●"/>
            </a:pPr>
            <a:r>
              <a:rPr lang="fr-FR" sz="1340" b="0" strike="noStrike" spc="-1">
                <a:solidFill>
                  <a:srgbClr val="000000"/>
                </a:solidFill>
                <a:latin typeface="Roboto"/>
                <a:ea typeface="Roboto"/>
              </a:rPr>
              <a:t>Des printemps plus chauds avec des pics de températures plus élevés. </a:t>
            </a:r>
            <a:endParaRPr lang="fr-FR" sz="1340" b="0" strike="noStrike" spc="-1">
              <a:latin typeface="Arial"/>
            </a:endParaRPr>
          </a:p>
        </p:txBody>
      </p:sp>
      <p:sp>
        <p:nvSpPr>
          <p:cNvPr id="182" name="Rectangle 6"/>
          <p:cNvSpPr/>
          <p:nvPr/>
        </p:nvSpPr>
        <p:spPr>
          <a:xfrm>
            <a:off x="5587920" y="2730600"/>
            <a:ext cx="6095520" cy="1257840"/>
          </a:xfrm>
          <a:prstGeom prst="rect">
            <a:avLst/>
          </a:prstGeom>
          <a:noFill/>
          <a:ln w="6350">
            <a:solidFill>
              <a:srgbClr val="FFFFFF">
                <a:lumMod val="95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15000"/>
              </a:lnSpc>
              <a:buNone/>
            </a:pPr>
            <a:r>
              <a:rPr lang="fr-FR" sz="1340" b="1" strike="noStrike" spc="-1">
                <a:solidFill>
                  <a:srgbClr val="000000"/>
                </a:solidFill>
                <a:latin typeface="Roboto"/>
                <a:ea typeface="Roboto"/>
              </a:rPr>
              <a:t>Gel</a:t>
            </a:r>
            <a:endParaRPr lang="fr-FR" sz="1340" b="0" strike="noStrike" spc="-1">
              <a:latin typeface="Arial"/>
            </a:endParaRPr>
          </a:p>
          <a:p>
            <a:pPr marL="609480" indent="-389520">
              <a:lnSpc>
                <a:spcPct val="115000"/>
              </a:lnSpc>
              <a:buClr>
                <a:srgbClr val="000000"/>
              </a:buClr>
              <a:buFont typeface="Roboto"/>
              <a:buChar char="●"/>
            </a:pPr>
            <a:r>
              <a:rPr lang="fr-FR" sz="1340" b="0" strike="noStrike" spc="-1">
                <a:solidFill>
                  <a:srgbClr val="000000"/>
                </a:solidFill>
                <a:latin typeface="Roboto"/>
                <a:ea typeface="Roboto"/>
              </a:rPr>
              <a:t>Moins de gelées </a:t>
            </a:r>
            <a:endParaRPr lang="fr-FR" sz="1340" b="0" strike="noStrike" spc="-1">
              <a:latin typeface="Arial"/>
            </a:endParaRPr>
          </a:p>
          <a:p>
            <a:pPr marL="609480" indent="-389520">
              <a:lnSpc>
                <a:spcPct val="115000"/>
              </a:lnSpc>
              <a:buClr>
                <a:srgbClr val="000000"/>
              </a:buClr>
              <a:buFont typeface="Roboto"/>
              <a:buChar char="●"/>
            </a:pPr>
            <a:r>
              <a:rPr lang="fr-FR" sz="1340" b="0" strike="noStrike" spc="-1">
                <a:solidFill>
                  <a:srgbClr val="000000"/>
                </a:solidFill>
                <a:latin typeface="Roboto"/>
                <a:ea typeface="Roboto"/>
              </a:rPr>
              <a:t>Fin des dernières gelées plus tôt dans l’année : Un décalage de 7 jours dans le futur proche et de 14 jours dans le futur lointain</a:t>
            </a:r>
            <a:endParaRPr lang="fr-FR" sz="1340" b="0" strike="noStrike" spc="-1">
              <a:latin typeface="Arial"/>
            </a:endParaRPr>
          </a:p>
        </p:txBody>
      </p:sp>
      <p:sp>
        <p:nvSpPr>
          <p:cNvPr id="183" name="Rectangle 7"/>
          <p:cNvSpPr/>
          <p:nvPr/>
        </p:nvSpPr>
        <p:spPr>
          <a:xfrm>
            <a:off x="5543640" y="4212360"/>
            <a:ext cx="6095520" cy="1492200"/>
          </a:xfrm>
          <a:prstGeom prst="rect">
            <a:avLst/>
          </a:prstGeom>
          <a:noFill/>
          <a:ln w="6350">
            <a:solidFill>
              <a:srgbClr val="FFFFFF">
                <a:lumMod val="95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15000"/>
              </a:lnSpc>
              <a:buNone/>
            </a:pPr>
            <a:r>
              <a:rPr lang="fr-FR" sz="1340" b="1" strike="noStrike" spc="-1">
                <a:solidFill>
                  <a:srgbClr val="000000"/>
                </a:solidFill>
                <a:latin typeface="Roboto"/>
                <a:ea typeface="Roboto"/>
              </a:rPr>
              <a:t>Précipitation et sécheresse</a:t>
            </a:r>
            <a:endParaRPr lang="fr-FR" sz="1340" b="0" strike="noStrike" spc="-1">
              <a:latin typeface="Arial"/>
            </a:endParaRPr>
          </a:p>
          <a:p>
            <a:pPr marL="609480" indent="-389520">
              <a:lnSpc>
                <a:spcPct val="115000"/>
              </a:lnSpc>
              <a:buClr>
                <a:srgbClr val="000000"/>
              </a:buClr>
              <a:buFont typeface="Roboto"/>
              <a:buChar char="●"/>
            </a:pPr>
            <a:r>
              <a:rPr lang="fr-FR" sz="1340" b="0" strike="noStrike" spc="-1">
                <a:solidFill>
                  <a:srgbClr val="000000"/>
                </a:solidFill>
                <a:latin typeface="Roboto"/>
                <a:ea typeface="Roboto"/>
              </a:rPr>
              <a:t>Une tendance de stabilité des précipitations avec des épisodes plus secs par rapports au passé</a:t>
            </a:r>
            <a:endParaRPr lang="fr-FR" sz="1340" b="0" strike="noStrike" spc="-1">
              <a:latin typeface="Arial"/>
            </a:endParaRPr>
          </a:p>
          <a:p>
            <a:pPr marL="609480" indent="-389520">
              <a:lnSpc>
                <a:spcPct val="115000"/>
              </a:lnSpc>
              <a:buClr>
                <a:srgbClr val="000000"/>
              </a:buClr>
              <a:buFont typeface="Roboto"/>
              <a:buChar char="●"/>
            </a:pPr>
            <a:r>
              <a:rPr lang="fr-FR" sz="1340" b="0" strike="noStrike" spc="-1">
                <a:solidFill>
                  <a:srgbClr val="000000"/>
                </a:solidFill>
                <a:latin typeface="Roboto"/>
                <a:ea typeface="Roboto"/>
              </a:rPr>
              <a:t>Un légère hausse des cumuls de précipitations sur le futur proche (Vs futur lointain) </a:t>
            </a:r>
            <a:endParaRPr lang="fr-FR" sz="1340" b="0" strike="noStrike" spc="-1">
              <a:latin typeface="Arial"/>
            </a:endParaRPr>
          </a:p>
          <a:p>
            <a:pPr marL="609480" indent="-389520">
              <a:lnSpc>
                <a:spcPct val="115000"/>
              </a:lnSpc>
              <a:buClr>
                <a:srgbClr val="000000"/>
              </a:buClr>
              <a:buFont typeface="Roboto"/>
              <a:buChar char="●"/>
            </a:pPr>
            <a:r>
              <a:rPr lang="fr-FR" sz="1340" b="0" strike="noStrike" spc="-1">
                <a:solidFill>
                  <a:srgbClr val="000000"/>
                </a:solidFill>
                <a:latin typeface="Roboto"/>
                <a:ea typeface="Roboto"/>
              </a:rPr>
              <a:t>Plus d’évapotranspiration donc globalement plus sec</a:t>
            </a:r>
            <a:endParaRPr lang="fr-FR" sz="1340" b="0" strike="noStrike" spc="-1">
              <a:latin typeface="Arial"/>
            </a:endParaRPr>
          </a:p>
        </p:txBody>
      </p:sp>
      <p:sp>
        <p:nvSpPr>
          <p:cNvPr id="184" name="Rectangle 8"/>
          <p:cNvSpPr/>
          <p:nvPr/>
        </p:nvSpPr>
        <p:spPr>
          <a:xfrm>
            <a:off x="5554080" y="5666400"/>
            <a:ext cx="6095520" cy="761040"/>
          </a:xfrm>
          <a:prstGeom prst="rect">
            <a:avLst/>
          </a:prstGeom>
          <a:noFill/>
          <a:ln w="6350">
            <a:solidFill>
              <a:srgbClr val="FFFFFF">
                <a:lumMod val="95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15000"/>
              </a:lnSpc>
              <a:buNone/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lang="fr-FR" sz="1340" b="1" strike="noStrike" spc="-1">
                <a:solidFill>
                  <a:srgbClr val="000000"/>
                </a:solidFill>
                <a:latin typeface="Roboto"/>
                <a:ea typeface="Roboto"/>
              </a:rPr>
              <a:t>Humidité des sols</a:t>
            </a:r>
            <a:endParaRPr lang="fr-FR" sz="1340" b="0" strike="noStrike" spc="-1">
              <a:latin typeface="Arial"/>
            </a:endParaRPr>
          </a:p>
          <a:p>
            <a:pPr marL="609480" indent="-389520">
              <a:lnSpc>
                <a:spcPct val="115000"/>
              </a:lnSpc>
              <a:buClr>
                <a:srgbClr val="000000"/>
              </a:buClr>
              <a:buFont typeface="Roboto"/>
              <a:buChar char="●"/>
            </a:pPr>
            <a:r>
              <a:rPr lang="fr-FR" sz="1340" b="0" strike="noStrike" spc="-1">
                <a:solidFill>
                  <a:srgbClr val="000000"/>
                </a:solidFill>
                <a:latin typeface="Roboto"/>
                <a:ea typeface="Roboto"/>
              </a:rPr>
              <a:t>Sols de plus en plus secs </a:t>
            </a:r>
            <a:endParaRPr lang="fr-FR" sz="1340" b="0" strike="noStrike" spc="-1">
              <a:latin typeface="Arial"/>
            </a:endParaRPr>
          </a:p>
        </p:txBody>
      </p:sp>
      <p:pic>
        <p:nvPicPr>
          <p:cNvPr id="185" name="Image 9"/>
          <p:cNvPicPr/>
          <p:nvPr/>
        </p:nvPicPr>
        <p:blipFill>
          <a:blip r:embed="rId4"/>
          <a:stretch/>
        </p:blipFill>
        <p:spPr>
          <a:xfrm>
            <a:off x="2663640" y="315360"/>
            <a:ext cx="2586960" cy="6253200"/>
          </a:xfrm>
          <a:prstGeom prst="rect">
            <a:avLst/>
          </a:prstGeom>
          <a:ln w="0">
            <a:noFill/>
          </a:ln>
        </p:spPr>
      </p:pic>
      <p:grpSp>
        <p:nvGrpSpPr>
          <p:cNvPr id="186" name="Google Shape;79;p15"/>
          <p:cNvGrpSpPr/>
          <p:nvPr/>
        </p:nvGrpSpPr>
        <p:grpSpPr>
          <a:xfrm>
            <a:off x="9408240" y="5811480"/>
            <a:ext cx="2783520" cy="1046160"/>
            <a:chOff x="9408240" y="5811480"/>
            <a:chExt cx="2783520" cy="1046160"/>
          </a:xfrm>
        </p:grpSpPr>
        <p:sp>
          <p:nvSpPr>
            <p:cNvPr id="187" name="Google Shape;80;p15"/>
            <p:cNvSpPr/>
            <p:nvPr/>
          </p:nvSpPr>
          <p:spPr>
            <a:xfrm>
              <a:off x="9408240" y="5811480"/>
              <a:ext cx="2783520" cy="1046160"/>
            </a:xfrm>
            <a:prstGeom prst="rect">
              <a:avLst/>
            </a:prstGeom>
            <a:solidFill>
              <a:schemeClr val="lt1"/>
            </a:solidFill>
            <a:ln w="0">
              <a:noFill/>
            </a:ln>
            <a:effectLst>
              <a:outerShdw blurRad="57240" dist="19080" dir="5400000" algn="bl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88" name="Google Shape;81;p15"/>
            <p:cNvPicPr/>
            <p:nvPr/>
          </p:nvPicPr>
          <p:blipFill>
            <a:blip r:embed="rId5"/>
            <a:srcRect r="33497" b="49613"/>
            <a:stretch/>
          </p:blipFill>
          <p:spPr>
            <a:xfrm>
              <a:off x="9518040" y="5896440"/>
              <a:ext cx="2563560" cy="876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89" name="Connecteur droit avec flèche 13"/>
          <p:cNvSpPr/>
          <p:nvPr/>
        </p:nvSpPr>
        <p:spPr>
          <a:xfrm>
            <a:off x="28800" y="548640"/>
            <a:ext cx="243360" cy="230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B9BD5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Connecteur droit avec flèche 14"/>
          <p:cNvSpPr/>
          <p:nvPr/>
        </p:nvSpPr>
        <p:spPr>
          <a:xfrm>
            <a:off x="-28800" y="2775240"/>
            <a:ext cx="243360" cy="230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B9BD5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Connecteur droit avec flèche 15"/>
          <p:cNvSpPr/>
          <p:nvPr/>
        </p:nvSpPr>
        <p:spPr>
          <a:xfrm>
            <a:off x="-28800" y="4025520"/>
            <a:ext cx="243360" cy="230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B9BD5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onnecteur droit avec flèche 16"/>
          <p:cNvSpPr/>
          <p:nvPr/>
        </p:nvSpPr>
        <p:spPr>
          <a:xfrm>
            <a:off x="-28800" y="5645880"/>
            <a:ext cx="243360" cy="230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B9BD5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Forme libre 17"/>
          <p:cNvSpPr/>
          <p:nvPr/>
        </p:nvSpPr>
        <p:spPr>
          <a:xfrm>
            <a:off x="2498760" y="5159160"/>
            <a:ext cx="1443600" cy="341640"/>
          </a:xfrm>
          <a:custGeom>
            <a:avLst/>
            <a:gdLst/>
            <a:ahLst/>
            <a:cxnLst/>
            <a:rect l="l" t="t" r="r" b="b"/>
            <a:pathLst>
              <a:path w="901772" h="235938">
                <a:moveTo>
                  <a:pt x="493054" y="3202"/>
                </a:moveTo>
                <a:cubicBezTo>
                  <a:pt x="278905" y="66264"/>
                  <a:pt x="64757" y="129326"/>
                  <a:pt x="12205" y="160857"/>
                </a:cubicBezTo>
                <a:cubicBezTo>
                  <a:pt x="-40347" y="192388"/>
                  <a:pt x="88405" y="180564"/>
                  <a:pt x="177743" y="192388"/>
                </a:cubicBezTo>
                <a:cubicBezTo>
                  <a:pt x="267081" y="204212"/>
                  <a:pt x="435247" y="227861"/>
                  <a:pt x="548233" y="231802"/>
                </a:cubicBezTo>
                <a:cubicBezTo>
                  <a:pt x="661219" y="235743"/>
                  <a:pt x="804422" y="243626"/>
                  <a:pt x="855660" y="216036"/>
                </a:cubicBezTo>
                <a:cubicBezTo>
                  <a:pt x="906898" y="188446"/>
                  <a:pt x="926605" y="101736"/>
                  <a:pt x="855660" y="66264"/>
                </a:cubicBezTo>
                <a:cubicBezTo>
                  <a:pt x="784715" y="30792"/>
                  <a:pt x="536408" y="12398"/>
                  <a:pt x="429991" y="3202"/>
                </a:cubicBezTo>
                <a:cubicBezTo>
                  <a:pt x="323574" y="-5994"/>
                  <a:pt x="242119" y="7144"/>
                  <a:pt x="217157" y="11085"/>
                </a:cubicBezTo>
                <a:cubicBezTo>
                  <a:pt x="192195" y="15026"/>
                  <a:pt x="278905" y="26850"/>
                  <a:pt x="280219" y="26850"/>
                </a:cubicBezTo>
              </a:path>
            </a:pathLst>
          </a:custGeom>
          <a:noFill/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/>
          <p:cNvPicPr preferRelativeResize="0"/>
          <p:nvPr/>
        </p:nvPicPr>
        <p:blipFill rotWithShape="1">
          <a:blip r:embed="rId3">
            <a:alphaModFix/>
          </a:blip>
          <a:srcRect t="5687"/>
          <a:stretch/>
        </p:blipFill>
        <p:spPr>
          <a:xfrm>
            <a:off x="182179" y="731287"/>
            <a:ext cx="11785599" cy="621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 rotWithShape="1">
          <a:blip r:embed="rId3">
            <a:alphaModFix/>
          </a:blip>
          <a:srcRect b="94832"/>
          <a:stretch/>
        </p:blipFill>
        <p:spPr>
          <a:xfrm>
            <a:off x="203201" y="234918"/>
            <a:ext cx="11785599" cy="2973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9" name="Google Shape;119;p20"/>
          <p:cNvGraphicFramePr/>
          <p:nvPr>
            <p:extLst/>
          </p:nvPr>
        </p:nvGraphicFramePr>
        <p:xfrm>
          <a:off x="213711" y="1053516"/>
          <a:ext cx="11785600" cy="1259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46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4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46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46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59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Hivers doux: Mêmes amplitudes que dans le passé mais avec des hausses des températures (max, </a:t>
                      </a:r>
                      <a:r>
                        <a:rPr lang="fr-FR" sz="1300" dirty="0" err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moy</a:t>
                      </a:r>
                      <a:r>
                        <a:rPr lang="fr-FR" sz="13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et min) dans les futurs proche et lointain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 printemps plus chauds avec des pics de températures plus élevés.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3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Étés chauds, avec des températures extrêmes et des canicules plus fréquentes et de plus longues durées</a:t>
                      </a:r>
                      <a:endParaRPr sz="13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Automnes plus chauds avec des pics de températures plus élevées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 plus fortes amplitudes thermiques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0" name="Google Shape;120;p20"/>
          <p:cNvSpPr txBox="1"/>
          <p:nvPr/>
        </p:nvSpPr>
        <p:spPr>
          <a:xfrm>
            <a:off x="5199200" y="3268067"/>
            <a:ext cx="7130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/>
          </a:p>
        </p:txBody>
      </p:sp>
      <p:graphicFrame>
        <p:nvGraphicFramePr>
          <p:cNvPr id="121" name="Google Shape;121;p20"/>
          <p:cNvGraphicFramePr/>
          <p:nvPr>
            <p:extLst/>
          </p:nvPr>
        </p:nvGraphicFramePr>
        <p:xfrm>
          <a:off x="119117" y="2616333"/>
          <a:ext cx="11785600" cy="1259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46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4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46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46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59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3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Une baisse sensible du nombre de jours de gel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Moins de gelées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Fin des dernières gelées plus tôt dans l’année </a:t>
                      </a:r>
                      <a:r>
                        <a:rPr lang="fr-FR" sz="13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Un décalage de 7 jours dans le futur proche et de 14 jours dans le futur lointain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Beaucoup moins de jours de gel.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Premières gelées plus tard dans l’année : Un recul de 5 jours dans le futur proche (et de 2 jours dans le futur lointain )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2" name="Google Shape;122;p20"/>
          <p:cNvGraphicFramePr/>
          <p:nvPr>
            <p:extLst>
              <p:ext uri="{D42A27DB-BD31-4B8C-83A1-F6EECF244321}">
                <p14:modId xmlns:p14="http://schemas.microsoft.com/office/powerpoint/2010/main" val="1196041294"/>
              </p:ext>
            </p:extLst>
          </p:nvPr>
        </p:nvGraphicFramePr>
        <p:xfrm>
          <a:off x="161160" y="4179152"/>
          <a:ext cx="11785600" cy="119163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46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4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46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46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9163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dirty="0">
                          <a:solidFill>
                            <a:srgbClr val="00B05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Une légère hausse des cumuls </a:t>
                      </a:r>
                      <a:r>
                        <a:rPr lang="fr-FR" sz="13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 précipitations entre passé et futur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Roboto"/>
                        </a:rPr>
                        <a:t>Une </a:t>
                      </a:r>
                      <a:r>
                        <a:rPr lang="fr-FR" sz="1600" dirty="0">
                          <a:solidFill>
                            <a:srgbClr val="00B050"/>
                          </a:solidFill>
                          <a:latin typeface="Roboto"/>
                        </a:rPr>
                        <a:t>stabilité des cumuls sur le futur proche</a:t>
                      </a:r>
                      <a:r>
                        <a:rPr lang="fr-FR" sz="1400" dirty="0">
                          <a:latin typeface="Roboto"/>
                        </a:rPr>
                        <a:t>.</a:t>
                      </a:r>
                      <a:r>
                        <a:rPr lang="fr-FR" sz="1400" baseline="0" dirty="0">
                          <a:latin typeface="Roboto"/>
                        </a:rPr>
                        <a:t> </a:t>
                      </a:r>
                      <a:r>
                        <a:rPr lang="fr-FR" sz="1400" dirty="0">
                          <a:latin typeface="Roboto"/>
                        </a:rPr>
                        <a:t>Plus d’évapotranspiration donc globalement sols plus secs</a:t>
                      </a:r>
                      <a:endParaRPr sz="1400" dirty="0">
                        <a:latin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 </a:t>
                      </a:r>
                      <a:r>
                        <a:rPr lang="fr-FR" sz="1600" dirty="0">
                          <a:solidFill>
                            <a:srgbClr val="FF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étés beaucoup plus secs (moins de précipitations) </a:t>
                      </a:r>
                      <a:r>
                        <a:rPr lang="fr-FR" sz="13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et une hausse de l’évapotranspiration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Une </a:t>
                      </a:r>
                      <a:r>
                        <a:rPr lang="fr-FR" sz="1600" dirty="0">
                          <a:solidFill>
                            <a:srgbClr val="00B05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tendance plutôt stable des cumuls en eau </a:t>
                      </a:r>
                      <a:r>
                        <a:rPr lang="fr-FR" sz="13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 rapport au passé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Une hausse de l’évapotranspiration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3" name="Google Shape;123;p20"/>
          <p:cNvGraphicFramePr/>
          <p:nvPr>
            <p:extLst/>
          </p:nvPr>
        </p:nvGraphicFramePr>
        <p:xfrm>
          <a:off x="203201" y="5730025"/>
          <a:ext cx="11785600" cy="123833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46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4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46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46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383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3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 sols un peu plus secs (effet des autres saisons)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3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Sols de plus en plus secs </a:t>
                      </a:r>
                      <a:endParaRPr lang="fr-FR" sz="13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Sols de plus en plus secs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Sols à humidité modérée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0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8;p13" descr="Leader - Dossier de demande de subvention (financement européen) -  Communauté de communes Vie et Boulogne"/>
          <p:cNvPicPr preferRelativeResize="0"/>
          <p:nvPr/>
        </p:nvPicPr>
        <p:blipFill rotWithShape="1">
          <a:blip r:embed="rId2">
            <a:alphaModFix/>
          </a:blip>
          <a:srcRect l="23697" r="24367"/>
          <a:stretch/>
        </p:blipFill>
        <p:spPr>
          <a:xfrm>
            <a:off x="9711892" y="145332"/>
            <a:ext cx="758893" cy="717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9;p13"/>
          <p:cNvPicPr preferRelativeResize="0"/>
          <p:nvPr/>
        </p:nvPicPr>
        <p:blipFill rotWithShape="1">
          <a:blip r:embed="rId3">
            <a:alphaModFix/>
          </a:blip>
          <a:srcRect l="20488" t="21561" r="19777" b="21561"/>
          <a:stretch/>
        </p:blipFill>
        <p:spPr>
          <a:xfrm>
            <a:off x="10846888" y="215155"/>
            <a:ext cx="1009499" cy="57772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itre 1"/>
          <p:cNvSpPr txBox="1">
            <a:spLocks/>
          </p:cNvSpPr>
          <p:nvPr/>
        </p:nvSpPr>
        <p:spPr>
          <a:xfrm>
            <a:off x="575887" y="-127322"/>
            <a:ext cx="8383292" cy="6615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fr-FR" sz="2800" b="1" cap="smal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Pistes d’adaptations et priorités des agriculteurs</a:t>
            </a:r>
          </a:p>
        </p:txBody>
      </p:sp>
      <p:graphicFrame>
        <p:nvGraphicFramePr>
          <p:cNvPr id="23" name="Graphique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209689"/>
              </p:ext>
            </p:extLst>
          </p:nvPr>
        </p:nvGraphicFramePr>
        <p:xfrm>
          <a:off x="-191899" y="792878"/>
          <a:ext cx="12433181" cy="5919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C8635C48-186B-46B2-8E1A-2006DDDC14A0}"/>
              </a:ext>
            </a:extLst>
          </p:cNvPr>
          <p:cNvSpPr txBox="1"/>
          <p:nvPr/>
        </p:nvSpPr>
        <p:spPr>
          <a:xfrm>
            <a:off x="223284" y="534256"/>
            <a:ext cx="2179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Sur 25 plus 18 de l’</a:t>
            </a:r>
            <a:r>
              <a:rPr lang="fr-FR" dirty="0" err="1"/>
              <a:t>enquete</a:t>
            </a:r>
            <a:r>
              <a:rPr lang="fr-FR" dirty="0"/>
              <a:t> en ligne</a:t>
            </a:r>
          </a:p>
        </p:txBody>
      </p:sp>
    </p:spTree>
    <p:extLst>
      <p:ext uri="{BB962C8B-B14F-4D97-AF65-F5344CB8AC3E}">
        <p14:creationId xmlns:p14="http://schemas.microsoft.com/office/powerpoint/2010/main" val="132388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="" xmlns:a16="http://schemas.microsoft.com/office/drawing/2014/main" id="{297BD52A-FD94-426A-AC69-E21070326F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297532"/>
              </p:ext>
            </p:extLst>
          </p:nvPr>
        </p:nvGraphicFramePr>
        <p:xfrm>
          <a:off x="444699" y="780836"/>
          <a:ext cx="10831286" cy="556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393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2126</Words>
  <Application>Microsoft Office PowerPoint</Application>
  <PresentationFormat>Personnalisé</PresentationFormat>
  <Paragraphs>235</Paragraphs>
  <Slides>22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CLIMALEG-Eau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Christine AUBRY</dc:creator>
  <cp:lastModifiedBy>Samuel</cp:lastModifiedBy>
  <cp:revision>51</cp:revision>
  <cp:lastPrinted>2024-01-29T11:41:08Z</cp:lastPrinted>
  <dcterms:created xsi:type="dcterms:W3CDTF">2023-03-22T13:22:42Z</dcterms:created>
  <dcterms:modified xsi:type="dcterms:W3CDTF">2024-04-04T15:31:37Z</dcterms:modified>
</cp:coreProperties>
</file>